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tiff" ContentType="image/tiff"/>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7" r:id="rId2"/>
    <p:sldId id="258" r:id="rId3"/>
    <p:sldId id="260"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80" r:id="rId22"/>
    <p:sldId id="281" r:id="rId23"/>
    <p:sldId id="282" r:id="rId24"/>
    <p:sldId id="283" r:id="rId25"/>
    <p:sldId id="284" r:id="rId26"/>
    <p:sldId id="285" r:id="rId27"/>
    <p:sldId id="304" r:id="rId28"/>
    <p:sldId id="286" r:id="rId29"/>
    <p:sldId id="287" r:id="rId30"/>
    <p:sldId id="288" r:id="rId31"/>
    <p:sldId id="305" r:id="rId32"/>
    <p:sldId id="289" r:id="rId33"/>
    <p:sldId id="290" r:id="rId34"/>
    <p:sldId id="306"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7" r:id="rId48"/>
    <p:sldId id="310" r:id="rId49"/>
    <p:sldId id="311" r:id="rId50"/>
    <p:sldId id="312" r:id="rId51"/>
    <p:sldId id="313" r:id="rId52"/>
    <p:sldId id="314" r:id="rId53"/>
    <p:sldId id="318" r:id="rId54"/>
    <p:sldId id="319" r:id="rId55"/>
    <p:sldId id="320" r:id="rId56"/>
    <p:sldId id="324" r:id="rId57"/>
    <p:sldId id="325" r:id="rId58"/>
    <p:sldId id="331" r:id="rId59"/>
    <p:sldId id="332" r:id="rId60"/>
    <p:sldId id="336" r:id="rId61"/>
    <p:sldId id="337" r:id="rId62"/>
    <p:sldId id="338" r:id="rId63"/>
    <p:sldId id="339" r:id="rId64"/>
    <p:sldId id="340" r:id="rId65"/>
    <p:sldId id="341" r:id="rId66"/>
    <p:sldId id="342" r:id="rId67"/>
    <p:sldId id="343" r:id="rId68"/>
    <p:sldId id="350" r:id="rId69"/>
    <p:sldId id="351" r:id="rId70"/>
    <p:sldId id="352" r:id="rId71"/>
    <p:sldId id="353" r:id="rId72"/>
    <p:sldId id="354" r:id="rId73"/>
    <p:sldId id="355" r:id="rId74"/>
    <p:sldId id="356" r:id="rId75"/>
    <p:sldId id="396" r:id="rId76"/>
    <p:sldId id="357" r:id="rId77"/>
    <p:sldId id="358" r:id="rId78"/>
    <p:sldId id="359" r:id="rId79"/>
    <p:sldId id="360" r:id="rId80"/>
    <p:sldId id="361" r:id="rId81"/>
    <p:sldId id="362" r:id="rId82"/>
    <p:sldId id="374" r:id="rId83"/>
    <p:sldId id="375" r:id="rId84"/>
    <p:sldId id="397" r:id="rId85"/>
    <p:sldId id="398" r:id="rId86"/>
    <p:sldId id="399" r:id="rId87"/>
    <p:sldId id="376" r:id="rId88"/>
    <p:sldId id="377" r:id="rId89"/>
    <p:sldId id="380" r:id="rId90"/>
    <p:sldId id="381" r:id="rId91"/>
    <p:sldId id="382" r:id="rId92"/>
    <p:sldId id="383" r:id="rId93"/>
    <p:sldId id="392" r:id="rId94"/>
    <p:sldId id="393" r:id="rId95"/>
    <p:sldId id="394" r:id="rId96"/>
    <p:sldId id="395" r:id="rId97"/>
    <p:sldId id="363" r:id="rId98"/>
    <p:sldId id="364" r:id="rId99"/>
    <p:sldId id="365" r:id="rId100"/>
    <p:sldId id="366" r:id="rId101"/>
    <p:sldId id="367" r:id="rId102"/>
    <p:sldId id="368" r:id="rId103"/>
    <p:sldId id="369" r:id="rId104"/>
    <p:sldId id="370" r:id="rId105"/>
    <p:sldId id="371" r:id="rId106"/>
    <p:sldId id="400"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81A531-492A-44C3-AAF2-CCB250B906CA}" type="datetimeFigureOut">
              <a:rPr lang="en-US" smtClean="0"/>
              <a:pPr/>
              <a:t>5/28/2023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32167B-F958-47C8-8B35-0A3878E8C16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95CF34-12B1-4489-81C3-F8B5A06A5F5D}" type="slidenum">
              <a:rPr lang="en-IN" smtClean="0"/>
              <a:pPr/>
              <a:t>83</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89D08D2-5D5E-4429-9F88-16A21AA7B1E9}" type="datetimeFigureOut">
              <a:rPr lang="en-US" smtClean="0"/>
              <a:pPr/>
              <a:t>5/28/2023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89D08D2-5D5E-4429-9F88-16A21AA7B1E9}" type="datetimeFigureOut">
              <a:rPr lang="en-US" smtClean="0"/>
              <a:pPr/>
              <a:t>5/28/2023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89D08D2-5D5E-4429-9F88-16A21AA7B1E9}" type="datetimeFigureOut">
              <a:rPr lang="en-US" smtClean="0"/>
              <a:pPr/>
              <a:t>5/28/2023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89D08D2-5D5E-4429-9F88-16A21AA7B1E9}" type="datetimeFigureOut">
              <a:rPr lang="en-US" smtClean="0"/>
              <a:pPr/>
              <a:t>5/28/2023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9D08D2-5D5E-4429-9F88-16A21AA7B1E9}" type="datetimeFigureOut">
              <a:rPr lang="en-US" smtClean="0"/>
              <a:pPr/>
              <a:t>5/28/2023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89D08D2-5D5E-4429-9F88-16A21AA7B1E9}" type="datetimeFigureOut">
              <a:rPr lang="en-US" smtClean="0"/>
              <a:pPr/>
              <a:t>5/28/2023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89D08D2-5D5E-4429-9F88-16A21AA7B1E9}" type="datetimeFigureOut">
              <a:rPr lang="en-US" smtClean="0"/>
              <a:pPr/>
              <a:t>5/28/2023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89D08D2-5D5E-4429-9F88-16A21AA7B1E9}" type="datetimeFigureOut">
              <a:rPr lang="en-US" smtClean="0"/>
              <a:pPr/>
              <a:t>5/28/2023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D08D2-5D5E-4429-9F88-16A21AA7B1E9}" type="datetimeFigureOut">
              <a:rPr lang="en-US" smtClean="0"/>
              <a:pPr/>
              <a:t>5/28/2023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9D08D2-5D5E-4429-9F88-16A21AA7B1E9}" type="datetimeFigureOut">
              <a:rPr lang="en-US" smtClean="0"/>
              <a:pPr/>
              <a:t>5/28/2023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9D08D2-5D5E-4429-9F88-16A21AA7B1E9}" type="datetimeFigureOut">
              <a:rPr lang="en-US" smtClean="0"/>
              <a:pPr/>
              <a:t>5/28/2023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9325AF-14F3-4ED7-AFF6-EE2646D078DC}"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D08D2-5D5E-4429-9F88-16A21AA7B1E9}" type="datetimeFigureOut">
              <a:rPr lang="en-US" smtClean="0"/>
              <a:pPr/>
              <a:t>5/28/2023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325AF-14F3-4ED7-AFF6-EE2646D078DC}"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rigin_(data_analysis_software)" TargetMode="External"/><Relationship Id="rId3" Type="http://schemas.openxmlformats.org/officeDocument/2006/relationships/hyperlink" Target="https://en.wikipedia.org/wiki/C_Sharp_(programming_language)" TargetMode="External"/><Relationship Id="rId7" Type="http://schemas.openxmlformats.org/officeDocument/2006/relationships/hyperlink" Target="https://en.wikipedia.org/wiki/QtiPlot" TargetMode="External"/><Relationship Id="rId2" Type="http://schemas.openxmlformats.org/officeDocument/2006/relationships/hyperlink" Target="https://en.wikipedia.org/wiki/Visual_Basic_.NET" TargetMode="External"/><Relationship Id="rId1" Type="http://schemas.openxmlformats.org/officeDocument/2006/relationships/slideLayout" Target="../slideLayouts/slideLayout2.xml"/><Relationship Id="rId6" Type="http://schemas.openxmlformats.org/officeDocument/2006/relationships/hyperlink" Target="https://en.wikipedia.org/wiki/SciDAVis" TargetMode="External"/><Relationship Id="rId5" Type="http://schemas.openxmlformats.org/officeDocument/2006/relationships/hyperlink" Target="https://en.wikipedia.org/wiki/LabPlot" TargetMode="External"/><Relationship Id="rId4" Type="http://schemas.openxmlformats.org/officeDocument/2006/relationships/hyperlink" Target="https://en.wikipedia.org/wiki/LabVIEW"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152400"/>
            <a:ext cx="8663903" cy="584775"/>
          </a:xfrm>
          <a:prstGeom prst="rect">
            <a:avLst/>
          </a:prstGeom>
        </p:spPr>
        <p:txBody>
          <a:bodyPr wrap="square">
            <a:spAutoFit/>
          </a:bodyPr>
          <a:lstStyle/>
          <a:p>
            <a:pPr algn="ctr"/>
            <a:r>
              <a:rPr lang="en-US" sz="3200" b="1" dirty="0" smtClean="0">
                <a:solidFill>
                  <a:srgbClr val="1F0092"/>
                </a:solidFill>
                <a:latin typeface="Garamond" pitchFamily="18" charset="0"/>
              </a:rPr>
              <a:t>Microscope</a:t>
            </a:r>
            <a:endParaRPr lang="en-US" sz="3200" b="1" dirty="0">
              <a:solidFill>
                <a:srgbClr val="1F0092"/>
              </a:solidFill>
              <a:latin typeface="Garamond" pitchFamily="18" charset="0"/>
            </a:endParaRPr>
          </a:p>
        </p:txBody>
      </p:sp>
      <p:sp>
        <p:nvSpPr>
          <p:cNvPr id="4"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5" name="Rectangle 4"/>
          <p:cNvSpPr/>
          <p:nvPr/>
        </p:nvSpPr>
        <p:spPr>
          <a:xfrm>
            <a:off x="304800" y="1058644"/>
            <a:ext cx="8610600" cy="5355312"/>
          </a:xfrm>
          <a:prstGeom prst="rect">
            <a:avLst/>
          </a:prstGeom>
        </p:spPr>
        <p:txBody>
          <a:bodyPr wrap="square">
            <a:spAutoFit/>
          </a:bodyPr>
          <a:lstStyle/>
          <a:p>
            <a:r>
              <a:rPr lang="en-US" sz="2400" b="1" dirty="0" smtClean="0">
                <a:solidFill>
                  <a:srgbClr val="C00000"/>
                </a:solidFill>
                <a:latin typeface="Book Antiqua" pitchFamily="18" charset="0"/>
              </a:rPr>
              <a:t>Definition</a:t>
            </a:r>
            <a:endParaRPr lang="en-US" sz="2400" dirty="0" smtClean="0">
              <a:solidFill>
                <a:srgbClr val="C00000"/>
              </a:solidFill>
              <a:latin typeface="Book Antiqua" pitchFamily="18" charset="0"/>
            </a:endParaRPr>
          </a:p>
          <a:p>
            <a:pPr marL="274320" indent="-365760" algn="just">
              <a:spcAft>
                <a:spcPts val="600"/>
              </a:spcAft>
              <a:buFont typeface="Wingdings" pitchFamily="2" charset="2"/>
              <a:buChar char="Ø"/>
            </a:pPr>
            <a:r>
              <a:rPr lang="en-US" sz="2400" dirty="0" smtClean="0">
                <a:solidFill>
                  <a:srgbClr val="0000FF"/>
                </a:solidFill>
                <a:latin typeface="Book Antiqua" pitchFamily="18" charset="0"/>
              </a:rPr>
              <a:t>A microscope (Greek: micron= small and scope =aim).</a:t>
            </a:r>
          </a:p>
          <a:p>
            <a:pPr marL="274320" indent="-365760" algn="just">
              <a:spcAft>
                <a:spcPts val="600"/>
              </a:spcAft>
              <a:buFont typeface="Wingdings" pitchFamily="2" charset="2"/>
              <a:buChar char="Ø"/>
            </a:pPr>
            <a:r>
              <a:rPr lang="en-US" sz="2400" dirty="0" smtClean="0">
                <a:solidFill>
                  <a:srgbClr val="0000FF"/>
                </a:solidFill>
                <a:latin typeface="Book Antiqua" pitchFamily="18" charset="0"/>
              </a:rPr>
              <a:t>Microscope is an instrument for viewing objects that are too small to be seen by the naked or unaided eye.</a:t>
            </a:r>
          </a:p>
          <a:p>
            <a:pPr marL="274320" indent="-365760" algn="just">
              <a:spcAft>
                <a:spcPts val="600"/>
              </a:spcAft>
              <a:buFont typeface="Wingdings" pitchFamily="2" charset="2"/>
              <a:buChar char="Ø"/>
            </a:pPr>
            <a:r>
              <a:rPr lang="en-US" sz="2400" dirty="0" smtClean="0">
                <a:solidFill>
                  <a:srgbClr val="0000FF"/>
                </a:solidFill>
                <a:latin typeface="Book Antiqua" pitchFamily="18" charset="0"/>
              </a:rPr>
              <a:t>Microscopy is the science of investigating small objects using such an instrument is called microscopy.</a:t>
            </a:r>
          </a:p>
          <a:p>
            <a:pPr marL="274320" indent="-365760" algn="just">
              <a:spcAft>
                <a:spcPts val="600"/>
              </a:spcAft>
            </a:pPr>
            <a:r>
              <a:rPr lang="en-US" sz="2400" dirty="0" smtClean="0">
                <a:solidFill>
                  <a:srgbClr val="C00000"/>
                </a:solidFill>
                <a:latin typeface="Book Antiqua" pitchFamily="18" charset="0"/>
              </a:rPr>
              <a:t>Resolution</a:t>
            </a:r>
          </a:p>
          <a:p>
            <a:pPr marL="274320" indent="-365760" algn="just">
              <a:spcAft>
                <a:spcPts val="600"/>
              </a:spcAft>
              <a:buFont typeface="Wingdings" pitchFamily="2" charset="2"/>
              <a:buChar char="Ø"/>
            </a:pPr>
            <a:r>
              <a:rPr lang="en-US" sz="2400" dirty="0" smtClean="0">
                <a:solidFill>
                  <a:srgbClr val="0000FF"/>
                </a:solidFill>
                <a:latin typeface="Book Antiqua" pitchFamily="18" charset="0"/>
              </a:rPr>
              <a:t>Ability to reveal closely adjacent structural details as separate and distinct.</a:t>
            </a:r>
          </a:p>
          <a:p>
            <a:pPr marL="274320" indent="-365760" algn="just">
              <a:spcAft>
                <a:spcPts val="600"/>
              </a:spcAft>
            </a:pPr>
            <a:r>
              <a:rPr lang="en-US" sz="2400" dirty="0" smtClean="0">
                <a:solidFill>
                  <a:srgbClr val="C00000"/>
                </a:solidFill>
                <a:latin typeface="Book Antiqua" pitchFamily="18" charset="0"/>
              </a:rPr>
              <a:t>Limit of Resolution</a:t>
            </a:r>
          </a:p>
          <a:p>
            <a:pPr marL="274320" indent="-365760" algn="just">
              <a:spcAft>
                <a:spcPts val="600"/>
              </a:spcAft>
              <a:buFont typeface="Wingdings" pitchFamily="2" charset="2"/>
              <a:buChar char="Ø"/>
            </a:pPr>
            <a:r>
              <a:rPr lang="en-US" sz="2400" dirty="0" smtClean="0">
                <a:solidFill>
                  <a:srgbClr val="0000FF"/>
                </a:solidFill>
                <a:latin typeface="Book Antiqua" pitchFamily="18" charset="0"/>
              </a:rPr>
              <a:t>The minimum distance between two visible bodies at which they can be seen as separate and not in contact with each other.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Electron Guns</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304800" y="1143000"/>
            <a:ext cx="8534400" cy="3277820"/>
          </a:xfrm>
          <a:prstGeom prst="rect">
            <a:avLst/>
          </a:prstGeom>
        </p:spPr>
        <p:txBody>
          <a:bodyPr wrap="square">
            <a:spAutoFit/>
          </a:bodyPr>
          <a:lstStyle/>
          <a:p>
            <a:pPr marL="365760" indent="-365760" algn="just">
              <a:spcAft>
                <a:spcPts val="600"/>
              </a:spcAft>
            </a:pPr>
            <a:r>
              <a:rPr lang="en-US" sz="2400" dirty="0" smtClean="0">
                <a:solidFill>
                  <a:srgbClr val="FF0000"/>
                </a:solidFill>
                <a:latin typeface="Book Antiqua" pitchFamily="18" charset="0"/>
              </a:rPr>
              <a:t>Field Emission Guns: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Create a strong electrical field to pull electrons away from the atoms.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Electron guns are located either at the very top or at the very bottom of an SEM and fire a beam of electrons at the object under examination.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These electrons don’t naturally go where they need to, however, which gets up to the next component of SEMs.</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282" y="1000108"/>
            <a:ext cx="8643998" cy="5201424"/>
          </a:xfrm>
          <a:prstGeom prst="rect">
            <a:avLst/>
          </a:prstGeom>
        </p:spPr>
        <p:txBody>
          <a:bodyPr wrap="square">
            <a:spAutoFit/>
          </a:bodyPr>
          <a:lstStyle/>
          <a:p>
            <a:pPr marL="360000" indent="-360000" algn="just">
              <a:spcAft>
                <a:spcPts val="600"/>
              </a:spcAft>
              <a:buFont typeface="Wingdings" pitchFamily="2" charset="2"/>
              <a:buChar char="ü"/>
            </a:pPr>
            <a:r>
              <a:rPr lang="en-US" sz="2400" dirty="0" smtClean="0">
                <a:solidFill>
                  <a:srgbClr val="000099"/>
                </a:solidFill>
                <a:latin typeface="Book Antiqua" pitchFamily="18" charset="0"/>
              </a:rPr>
              <a:t>ImageJ can calculate area and pixel value statistics of user-defined selections and intensity-</a:t>
            </a:r>
            <a:r>
              <a:rPr lang="en-US" sz="2400" dirty="0" err="1" smtClean="0">
                <a:solidFill>
                  <a:srgbClr val="000099"/>
                </a:solidFill>
                <a:latin typeface="Book Antiqua" pitchFamily="18" charset="0"/>
              </a:rPr>
              <a:t>thresholded</a:t>
            </a:r>
            <a:r>
              <a:rPr lang="en-US" sz="2400" dirty="0" smtClean="0">
                <a:solidFill>
                  <a:srgbClr val="000099"/>
                </a:solidFill>
                <a:latin typeface="Book Antiqua" pitchFamily="18" charset="0"/>
              </a:rPr>
              <a:t> objects. </a:t>
            </a:r>
          </a:p>
          <a:p>
            <a:pPr marL="360000" indent="-360000" algn="just">
              <a:spcAft>
                <a:spcPts val="600"/>
              </a:spcAft>
              <a:buFont typeface="Wingdings" pitchFamily="2" charset="2"/>
              <a:buChar char="ü"/>
            </a:pPr>
            <a:r>
              <a:rPr lang="en-US" sz="2400" dirty="0" smtClean="0">
                <a:solidFill>
                  <a:srgbClr val="000099"/>
                </a:solidFill>
                <a:latin typeface="Book Antiqua" pitchFamily="18" charset="0"/>
              </a:rPr>
              <a:t>It can measure distances and angles. It can create density histograms and line profile plots. </a:t>
            </a:r>
          </a:p>
          <a:p>
            <a:pPr marL="360000" indent="-360000" algn="just">
              <a:spcAft>
                <a:spcPts val="600"/>
              </a:spcAft>
              <a:buFont typeface="Wingdings" pitchFamily="2" charset="2"/>
              <a:buChar char="ü"/>
            </a:pPr>
            <a:r>
              <a:rPr lang="en-US" sz="2400" dirty="0" smtClean="0">
                <a:solidFill>
                  <a:srgbClr val="000099"/>
                </a:solidFill>
                <a:latin typeface="Book Antiqua" pitchFamily="18" charset="0"/>
              </a:rPr>
              <a:t>It supports standard image processing functions such as logical and arithmetical operations between images, contrast manipulation, convolution, Fourier analysis, sharpening, smoothing, edge detection, and median filtering. </a:t>
            </a:r>
          </a:p>
          <a:p>
            <a:pPr marL="360000" indent="-360000" algn="just">
              <a:spcAft>
                <a:spcPts val="600"/>
              </a:spcAft>
              <a:buFont typeface="Wingdings" pitchFamily="2" charset="2"/>
              <a:buChar char="ü"/>
            </a:pPr>
            <a:r>
              <a:rPr lang="en-US" sz="2400" dirty="0" smtClean="0">
                <a:solidFill>
                  <a:srgbClr val="000099"/>
                </a:solidFill>
                <a:latin typeface="Book Antiqua" pitchFamily="18" charset="0"/>
              </a:rPr>
              <a:t>It does geometric transformations such as scaling, rotation, and flips. </a:t>
            </a:r>
          </a:p>
          <a:p>
            <a:pPr marL="360000" indent="-360000" algn="just">
              <a:spcAft>
                <a:spcPts val="600"/>
              </a:spcAft>
              <a:buFont typeface="Wingdings" pitchFamily="2" charset="2"/>
              <a:buChar char="ü"/>
            </a:pPr>
            <a:r>
              <a:rPr lang="en-US" sz="2400" dirty="0" smtClean="0">
                <a:solidFill>
                  <a:srgbClr val="000099"/>
                </a:solidFill>
                <a:latin typeface="Book Antiqua" pitchFamily="18" charset="0"/>
              </a:rPr>
              <a:t>The program supports any number of images simultaneously, limited only by available memory.</a:t>
            </a:r>
            <a:endParaRPr lang="en-US" sz="2400" dirty="0">
              <a:solidFill>
                <a:srgbClr val="000099"/>
              </a:solidFill>
              <a:latin typeface="Book Antiqua" pitchFamily="18" charset="0"/>
            </a:endParaRPr>
          </a:p>
        </p:txBody>
      </p:sp>
      <p:sp>
        <p:nvSpPr>
          <p:cNvPr id="5" name="Rectangle 4"/>
          <p:cNvSpPr/>
          <p:nvPr/>
        </p:nvSpPr>
        <p:spPr>
          <a:xfrm>
            <a:off x="285720" y="71414"/>
            <a:ext cx="8501122" cy="584775"/>
          </a:xfrm>
          <a:prstGeom prst="rect">
            <a:avLst/>
          </a:prstGeom>
        </p:spPr>
        <p:txBody>
          <a:bodyPr wrap="square">
            <a:spAutoFit/>
          </a:bodyPr>
          <a:lstStyle/>
          <a:p>
            <a:pPr algn="ctr"/>
            <a:r>
              <a:rPr lang="en-US" sz="3200" b="1" dirty="0" smtClean="0">
                <a:solidFill>
                  <a:srgbClr val="C00000"/>
                </a:solidFill>
                <a:latin typeface="Garamond" pitchFamily="18" charset="0"/>
              </a:rPr>
              <a:t>ImageJ</a:t>
            </a:r>
            <a:endParaRPr lang="en-IN" sz="3200" dirty="0">
              <a:solidFill>
                <a:srgbClr val="C00000"/>
              </a:solidFill>
              <a:latin typeface="Garamond" pitchFamily="18" charset="0"/>
            </a:endParaRPr>
          </a:p>
        </p:txBody>
      </p:sp>
      <p:sp>
        <p:nvSpPr>
          <p:cNvPr id="6" name="Line 3"/>
          <p:cNvSpPr>
            <a:spLocks noChangeShapeType="1"/>
          </p:cNvSpPr>
          <p:nvPr/>
        </p:nvSpPr>
        <p:spPr bwMode="auto">
          <a:xfrm>
            <a:off x="152400" y="785794"/>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2876" y="152400"/>
            <a:ext cx="8858280" cy="609600"/>
          </a:xfrm>
        </p:spPr>
        <p:txBody>
          <a:bodyPr>
            <a:normAutofit/>
          </a:bodyPr>
          <a:lstStyle/>
          <a:p>
            <a:r>
              <a:rPr lang="en-US" sz="2800" b="1" dirty="0" smtClean="0">
                <a:solidFill>
                  <a:srgbClr val="C00000"/>
                </a:solidFill>
                <a:latin typeface="Book Antiqua" pitchFamily="18" charset="0"/>
              </a:rPr>
              <a:t>Origin (Data Analysis Software)</a:t>
            </a:r>
            <a:endParaRPr lang="en-US" sz="2800" b="1" dirty="0">
              <a:solidFill>
                <a:srgbClr val="C00000"/>
              </a:solidFill>
              <a:latin typeface="Book Antiqua" pitchFamily="18" charset="0"/>
            </a:endParaRPr>
          </a:p>
        </p:txBody>
      </p:sp>
      <p:sp>
        <p:nvSpPr>
          <p:cNvPr id="5" name="Line 3"/>
          <p:cNvSpPr>
            <a:spLocks noChangeShapeType="1"/>
          </p:cNvSpPr>
          <p:nvPr/>
        </p:nvSpPr>
        <p:spPr bwMode="auto">
          <a:xfrm>
            <a:off x="152400" y="857232"/>
            <a:ext cx="8863012" cy="0"/>
          </a:xfrm>
          <a:prstGeom prst="line">
            <a:avLst/>
          </a:prstGeom>
          <a:noFill/>
          <a:ln w="57150" cmpd="thickThin">
            <a:solidFill>
              <a:srgbClr val="FF0000"/>
            </a:solidFill>
            <a:round/>
            <a:headEnd/>
            <a:tailEnd/>
          </a:ln>
        </p:spPr>
        <p:txBody>
          <a:bodyPr wrap="none" anchor="ctr"/>
          <a:lstStyle/>
          <a:p>
            <a:endParaRPr lang="en-US" dirty="0"/>
          </a:p>
        </p:txBody>
      </p:sp>
      <p:pic>
        <p:nvPicPr>
          <p:cNvPr id="6" name="Picture 4" descr="Origin icon.png"/>
          <p:cNvPicPr>
            <a:picLocks noChangeAspect="1" noChangeArrowheads="1"/>
          </p:cNvPicPr>
          <p:nvPr/>
        </p:nvPicPr>
        <p:blipFill>
          <a:blip r:embed="rId2"/>
          <a:srcRect/>
          <a:stretch>
            <a:fillRect/>
          </a:stretch>
        </p:blipFill>
        <p:spPr bwMode="auto">
          <a:xfrm>
            <a:off x="8001024" y="0"/>
            <a:ext cx="762000" cy="762000"/>
          </a:xfrm>
          <a:prstGeom prst="rect">
            <a:avLst/>
          </a:prstGeom>
          <a:noFill/>
        </p:spPr>
      </p:pic>
      <p:sp>
        <p:nvSpPr>
          <p:cNvPr id="7" name="Rectangle 6"/>
          <p:cNvSpPr/>
          <p:nvPr/>
        </p:nvSpPr>
        <p:spPr>
          <a:xfrm>
            <a:off x="214282" y="1000108"/>
            <a:ext cx="8786874" cy="5278368"/>
          </a:xfrm>
          <a:prstGeom prst="rect">
            <a:avLst/>
          </a:prstGeom>
        </p:spPr>
        <p:txBody>
          <a:bodyPr wrap="square">
            <a:spAutoFit/>
          </a:bodyPr>
          <a:lstStyle/>
          <a:p>
            <a:pPr algn="just"/>
            <a:r>
              <a:rPr lang="en-US" sz="2400" b="1" i="1" dirty="0" smtClean="0">
                <a:solidFill>
                  <a:srgbClr val="C00000"/>
                </a:solidFill>
                <a:latin typeface="Book Antiqua" pitchFamily="18" charset="0"/>
                <a:cs typeface="Arial" pitchFamily="34" charset="0"/>
              </a:rPr>
              <a:t>What is Origin ?</a:t>
            </a:r>
          </a:p>
          <a:p>
            <a:pPr marL="360000" indent="-360000" algn="just">
              <a:spcAft>
                <a:spcPts val="600"/>
              </a:spcAft>
              <a:buFont typeface="Wingdings" pitchFamily="2" charset="2"/>
              <a:buChar char="ü"/>
            </a:pPr>
            <a:r>
              <a:rPr lang="en-US" sz="2400" b="1" dirty="0" smtClean="0">
                <a:solidFill>
                  <a:srgbClr val="000099"/>
                </a:solidFill>
                <a:latin typeface="Book Antiqua" pitchFamily="18" charset="0"/>
                <a:cs typeface="Arial" pitchFamily="34" charset="0"/>
              </a:rPr>
              <a:t>Origin </a:t>
            </a:r>
            <a:r>
              <a:rPr lang="en-US" sz="2400" dirty="0">
                <a:solidFill>
                  <a:srgbClr val="000099"/>
                </a:solidFill>
                <a:latin typeface="Book Antiqua" pitchFamily="18" charset="0"/>
                <a:cs typeface="Arial" pitchFamily="34" charset="0"/>
              </a:rPr>
              <a:t> is a proprietary computer program for interactive scientific graphing and data analysis. </a:t>
            </a:r>
            <a:endParaRPr lang="en-US" sz="2400" dirty="0" smtClean="0">
              <a:solidFill>
                <a:srgbClr val="000099"/>
              </a:solidFill>
              <a:latin typeface="Book Antiqua" pitchFamily="18" charset="0"/>
              <a:cs typeface="Arial" pitchFamily="34" charset="0"/>
            </a:endParaRPr>
          </a:p>
          <a:p>
            <a:pPr marL="360000" indent="-360000" algn="just">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It </a:t>
            </a:r>
            <a:r>
              <a:rPr lang="en-US" sz="2400" dirty="0">
                <a:solidFill>
                  <a:srgbClr val="000099"/>
                </a:solidFill>
                <a:latin typeface="Book Antiqua" pitchFamily="18" charset="0"/>
                <a:cs typeface="Arial" pitchFamily="34" charset="0"/>
              </a:rPr>
              <a:t>is produced by </a:t>
            </a:r>
            <a:r>
              <a:rPr lang="en-US" sz="2400" dirty="0" err="1">
                <a:solidFill>
                  <a:srgbClr val="000099"/>
                </a:solidFill>
                <a:latin typeface="Book Antiqua" pitchFamily="18" charset="0"/>
                <a:cs typeface="Arial" pitchFamily="34" charset="0"/>
              </a:rPr>
              <a:t>OriginLab</a:t>
            </a:r>
            <a:r>
              <a:rPr lang="en-US" sz="2400" dirty="0">
                <a:solidFill>
                  <a:srgbClr val="000099"/>
                </a:solidFill>
                <a:latin typeface="Book Antiqua" pitchFamily="18" charset="0"/>
                <a:cs typeface="Arial" pitchFamily="34" charset="0"/>
              </a:rPr>
              <a:t> Corporation, and runs on Microsoft </a:t>
            </a:r>
            <a:r>
              <a:rPr lang="en-US" sz="2400" dirty="0" smtClean="0">
                <a:solidFill>
                  <a:srgbClr val="000099"/>
                </a:solidFill>
                <a:latin typeface="Book Antiqua" pitchFamily="18" charset="0"/>
                <a:cs typeface="Arial" pitchFamily="34" charset="0"/>
              </a:rPr>
              <a:t>Windows</a:t>
            </a:r>
            <a:r>
              <a:rPr lang="en-US" sz="2400" dirty="0">
                <a:solidFill>
                  <a:srgbClr val="000099"/>
                </a:solidFill>
                <a:latin typeface="Book Antiqua" pitchFamily="18" charset="0"/>
                <a:cs typeface="Arial" pitchFamily="34" charset="0"/>
              </a:rPr>
              <a:t>. </a:t>
            </a:r>
            <a:endParaRPr lang="en-US" sz="2400" dirty="0" smtClean="0">
              <a:solidFill>
                <a:srgbClr val="000099"/>
              </a:solidFill>
              <a:latin typeface="Book Antiqua" pitchFamily="18" charset="0"/>
              <a:cs typeface="Arial" pitchFamily="34" charset="0"/>
            </a:endParaRPr>
          </a:p>
          <a:p>
            <a:pPr marL="360000" indent="-360000" algn="just">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Origin is primarily a GUI software with a spreadsheet front end. </a:t>
            </a:r>
          </a:p>
          <a:p>
            <a:pPr marL="360000" indent="-360000" algn="just">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Unlike popular spreadsheets like Excel, Origin's worksheet is column oriented. </a:t>
            </a:r>
          </a:p>
          <a:p>
            <a:pPr marL="360000" indent="-360000" algn="just">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Each column has associated attributes like name, units and other user definable labels. </a:t>
            </a:r>
          </a:p>
          <a:p>
            <a:pPr marL="360000" indent="-360000" algn="just">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Instead of cell formula, Origin uses column formula for calculations.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06" y="1000108"/>
            <a:ext cx="8929718" cy="5940088"/>
          </a:xfrm>
          <a:prstGeom prst="rect">
            <a:avLst/>
          </a:prstGeom>
        </p:spPr>
        <p:txBody>
          <a:bodyPr wrap="square">
            <a:spAutoFit/>
          </a:bodyPr>
          <a:lstStyle/>
          <a:p>
            <a:pPr marL="360000" lvl="0" indent="-360000" algn="just" eaLnBrk="0" fontAlgn="base" hangingPunct="0">
              <a:spcBef>
                <a:spcPct val="0"/>
              </a:spcBef>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Recent versions of Origin have introduced and expanded on batch capabilities, with the goal of eliminating the need to program many routine operations. </a:t>
            </a:r>
          </a:p>
          <a:p>
            <a:pPr marL="360000" lvl="0" indent="-360000" algn="just" eaLnBrk="0" fontAlgn="base" hangingPunct="0">
              <a:spcBef>
                <a:spcPct val="0"/>
              </a:spcBef>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Instead the user relies on customizable graph templates, analysis dialog box.</a:t>
            </a:r>
          </a:p>
          <a:p>
            <a:pPr marL="360000" lvl="0" indent="-360000" algn="just" eaLnBrk="0" fontAlgn="base" hangingPunct="0">
              <a:spcBef>
                <a:spcPct val="0"/>
              </a:spcBef>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Themes which save a particular suite of operations, auto recalculation on changes to data or analysis parameters, and Analysis Templates™ which save a collection of operations within the workbook.</a:t>
            </a:r>
          </a:p>
          <a:p>
            <a:pPr marL="360000" lvl="0" indent="-360000" algn="just" eaLnBrk="0" fontAlgn="base" hangingPunct="0">
              <a:spcBef>
                <a:spcPct val="0"/>
              </a:spcBef>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Origin also has a scripting language (</a:t>
            </a:r>
            <a:r>
              <a:rPr lang="en-US" sz="2400" dirty="0" err="1" smtClean="0">
                <a:solidFill>
                  <a:srgbClr val="000099"/>
                </a:solidFill>
                <a:latin typeface="Book Antiqua" pitchFamily="18" charset="0"/>
                <a:cs typeface="Arial" pitchFamily="34" charset="0"/>
              </a:rPr>
              <a:t>LabTalk</a:t>
            </a:r>
            <a:r>
              <a:rPr lang="en-US" sz="2400" dirty="0" smtClean="0">
                <a:solidFill>
                  <a:srgbClr val="000099"/>
                </a:solidFill>
                <a:latin typeface="Book Antiqua" pitchFamily="18" charset="0"/>
                <a:cs typeface="Arial" pitchFamily="34" charset="0"/>
              </a:rPr>
              <a:t>) for controlling the software, which can be extended using a built-in C/C</a:t>
            </a:r>
            <a:r>
              <a:rPr lang="en-US" sz="2400" baseline="30000" dirty="0" smtClean="0">
                <a:solidFill>
                  <a:srgbClr val="000099"/>
                </a:solidFill>
                <a:latin typeface="Book Antiqua" pitchFamily="18" charset="0"/>
                <a:cs typeface="Arial" pitchFamily="34" charset="0"/>
              </a:rPr>
              <a:t>++</a:t>
            </a:r>
            <a:r>
              <a:rPr lang="en-US" sz="2400" dirty="0" smtClean="0">
                <a:solidFill>
                  <a:srgbClr val="000099"/>
                </a:solidFill>
                <a:latin typeface="Book Antiqua" pitchFamily="18" charset="0"/>
                <a:cs typeface="Arial" pitchFamily="34" charset="0"/>
              </a:rPr>
              <a:t>-based compiled language (Origin C). </a:t>
            </a:r>
          </a:p>
          <a:p>
            <a:pPr marL="360000" lvl="0" indent="-360000" algn="just" eaLnBrk="0" fontAlgn="base" hangingPunct="0">
              <a:spcBef>
                <a:spcPct val="0"/>
              </a:spcBef>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Other programming options include an embedded Python environment, and an R Console plus support for </a:t>
            </a:r>
            <a:r>
              <a:rPr lang="en-US" sz="2400" dirty="0" err="1" smtClean="0">
                <a:solidFill>
                  <a:srgbClr val="000099"/>
                </a:solidFill>
                <a:latin typeface="Book Antiqua" pitchFamily="18" charset="0"/>
                <a:cs typeface="Arial" pitchFamily="34" charset="0"/>
              </a:rPr>
              <a:t>Rserve</a:t>
            </a:r>
            <a:r>
              <a:rPr lang="en-US" sz="2400" dirty="0" smtClean="0">
                <a:solidFill>
                  <a:srgbClr val="000099"/>
                </a:solidFill>
                <a:latin typeface="Book Antiqua" pitchFamily="18" charset="0"/>
                <a:cs typeface="Arial" pitchFamily="34" charset="0"/>
              </a:rPr>
              <a:t>.</a:t>
            </a:r>
          </a:p>
        </p:txBody>
      </p:sp>
      <p:sp>
        <p:nvSpPr>
          <p:cNvPr id="5" name="Title 1"/>
          <p:cNvSpPr>
            <a:spLocks noGrp="1"/>
          </p:cNvSpPr>
          <p:nvPr>
            <p:ph type="title"/>
          </p:nvPr>
        </p:nvSpPr>
        <p:spPr>
          <a:xfrm>
            <a:off x="142876" y="152400"/>
            <a:ext cx="8858280" cy="609600"/>
          </a:xfrm>
        </p:spPr>
        <p:txBody>
          <a:bodyPr>
            <a:normAutofit/>
          </a:bodyPr>
          <a:lstStyle/>
          <a:p>
            <a:r>
              <a:rPr lang="en-US" sz="2800" b="1" dirty="0" smtClean="0">
                <a:solidFill>
                  <a:srgbClr val="C00000"/>
                </a:solidFill>
                <a:latin typeface="Book Antiqua" pitchFamily="18" charset="0"/>
              </a:rPr>
              <a:t>Origin (Data Analysis Software)</a:t>
            </a:r>
            <a:endParaRPr lang="en-US" sz="2800" b="1" dirty="0">
              <a:solidFill>
                <a:srgbClr val="C00000"/>
              </a:solidFill>
              <a:latin typeface="Book Antiqua" pitchFamily="18" charset="0"/>
            </a:endParaRPr>
          </a:p>
        </p:txBody>
      </p:sp>
      <p:sp>
        <p:nvSpPr>
          <p:cNvPr id="6" name="Line 3"/>
          <p:cNvSpPr>
            <a:spLocks noChangeShapeType="1"/>
          </p:cNvSpPr>
          <p:nvPr/>
        </p:nvSpPr>
        <p:spPr bwMode="auto">
          <a:xfrm>
            <a:off x="152400" y="857232"/>
            <a:ext cx="8863012" cy="0"/>
          </a:xfrm>
          <a:prstGeom prst="line">
            <a:avLst/>
          </a:prstGeom>
          <a:noFill/>
          <a:ln w="57150" cmpd="thickThin">
            <a:solidFill>
              <a:srgbClr val="FF0000"/>
            </a:solidFill>
            <a:round/>
            <a:headEnd/>
            <a:tailEnd/>
          </a:ln>
        </p:spPr>
        <p:txBody>
          <a:bodyPr wrap="none" anchor="ctr"/>
          <a:lstStyle/>
          <a:p>
            <a:endParaRPr lang="en-US" dirty="0"/>
          </a:p>
        </p:txBody>
      </p:sp>
      <p:pic>
        <p:nvPicPr>
          <p:cNvPr id="7" name="Picture 4" descr="Origin icon.png"/>
          <p:cNvPicPr>
            <a:picLocks noChangeAspect="1" noChangeArrowheads="1"/>
          </p:cNvPicPr>
          <p:nvPr/>
        </p:nvPicPr>
        <p:blipFill>
          <a:blip r:embed="rId2"/>
          <a:srcRect/>
          <a:stretch>
            <a:fillRect/>
          </a:stretch>
        </p:blipFill>
        <p:spPr bwMode="auto">
          <a:xfrm>
            <a:off x="8001024" y="0"/>
            <a:ext cx="762000" cy="762000"/>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1166843"/>
            <a:ext cx="8429684" cy="4678204"/>
          </a:xfrm>
          <a:prstGeom prst="rect">
            <a:avLst/>
          </a:prstGeom>
        </p:spPr>
        <p:txBody>
          <a:bodyPr wrap="square">
            <a:spAutoFit/>
          </a:bodyPr>
          <a:lstStyle/>
          <a:p>
            <a:pPr marL="360000" lvl="0" indent="-360000" algn="just" eaLnBrk="0" fontAlgn="base" hangingPunct="0">
              <a:spcBef>
                <a:spcPct val="0"/>
              </a:spcBef>
              <a:spcAft>
                <a:spcPts val="600"/>
              </a:spcAft>
              <a:buFont typeface="Wingdings" pitchFamily="2" charset="2"/>
              <a:buChar char="ü"/>
            </a:pPr>
            <a:r>
              <a:rPr lang="en-US" sz="2400" dirty="0" smtClean="0">
                <a:solidFill>
                  <a:srgbClr val="000099"/>
                </a:solidFill>
                <a:latin typeface="Book Antiqua" pitchFamily="18" charset="0"/>
                <a:cs typeface="Arial" pitchFamily="34" charset="0"/>
              </a:rPr>
              <a:t>Origin can be also used as a COM server for programs which may be written in </a:t>
            </a:r>
            <a:r>
              <a:rPr lang="en-US" sz="2400" dirty="0" smtClean="0">
                <a:solidFill>
                  <a:srgbClr val="000099"/>
                </a:solidFill>
                <a:latin typeface="Book Antiqua" pitchFamily="18" charset="0"/>
                <a:cs typeface="Arial" pitchFamily="34" charset="0"/>
                <a:hlinkClick r:id="rId2" tooltip="Visual Basic .NET"/>
              </a:rPr>
              <a:t>Visual Basic .NET</a:t>
            </a:r>
            <a:r>
              <a:rPr lang="en-US" sz="2400" dirty="0" smtClean="0">
                <a:solidFill>
                  <a:srgbClr val="000099"/>
                </a:solidFill>
                <a:latin typeface="Book Antiqua" pitchFamily="18" charset="0"/>
                <a:cs typeface="Arial" pitchFamily="34" charset="0"/>
              </a:rPr>
              <a:t>, </a:t>
            </a:r>
            <a:r>
              <a:rPr lang="en-US" sz="2400" dirty="0" smtClean="0">
                <a:solidFill>
                  <a:srgbClr val="000099"/>
                </a:solidFill>
                <a:latin typeface="Book Antiqua" pitchFamily="18" charset="0"/>
                <a:cs typeface="Arial" pitchFamily="34" charset="0"/>
                <a:hlinkClick r:id="rId3" tooltip="C Sharp (programming language)"/>
              </a:rPr>
              <a:t>C#</a:t>
            </a:r>
            <a:r>
              <a:rPr lang="en-US" sz="2400" dirty="0" smtClean="0">
                <a:solidFill>
                  <a:srgbClr val="000099"/>
                </a:solidFill>
                <a:latin typeface="Book Antiqua" pitchFamily="18" charset="0"/>
                <a:cs typeface="Arial" pitchFamily="34" charset="0"/>
              </a:rPr>
              <a:t>, </a:t>
            </a:r>
            <a:r>
              <a:rPr lang="en-US" sz="2400" dirty="0" err="1" smtClean="0">
                <a:solidFill>
                  <a:srgbClr val="000099"/>
                </a:solidFill>
                <a:latin typeface="Book Antiqua" pitchFamily="18" charset="0"/>
                <a:cs typeface="Arial" pitchFamily="34" charset="0"/>
                <a:hlinkClick r:id="rId4" tooltip="LabVIEW"/>
              </a:rPr>
              <a:t>LabVIEW</a:t>
            </a:r>
            <a:r>
              <a:rPr lang="en-US" sz="2400" dirty="0" smtClean="0">
                <a:solidFill>
                  <a:srgbClr val="000099"/>
                </a:solidFill>
                <a:latin typeface="Book Antiqua" pitchFamily="18" charset="0"/>
                <a:cs typeface="Arial" pitchFamily="34" charset="0"/>
              </a:rPr>
              <a:t>, etc.</a:t>
            </a:r>
          </a:p>
          <a:p>
            <a:pPr marL="360000" lvl="0" indent="-360000" algn="just" eaLnBrk="0" fontAlgn="base" hangingPunct="0">
              <a:spcBef>
                <a:spcPct val="0"/>
              </a:spcBef>
              <a:spcAft>
                <a:spcPts val="600"/>
              </a:spcAft>
            </a:pPr>
            <a:r>
              <a:rPr lang="en-US" sz="2400" dirty="0" smtClean="0">
                <a:solidFill>
                  <a:srgbClr val="000099"/>
                </a:solidFill>
                <a:latin typeface="Book Antiqua" pitchFamily="18" charset="0"/>
                <a:cs typeface="Arial" pitchFamily="34" charset="0"/>
              </a:rPr>
              <a:t>Origin project files (.OPJ) can be read by the open-source </a:t>
            </a:r>
            <a:r>
              <a:rPr lang="en-US" sz="2400" dirty="0" err="1" smtClean="0">
                <a:solidFill>
                  <a:srgbClr val="000099"/>
                </a:solidFill>
                <a:latin typeface="Book Antiqua" pitchFamily="18" charset="0"/>
                <a:cs typeface="Arial" pitchFamily="34" charset="0"/>
                <a:hlinkClick r:id="rId5" tooltip="LabPlot"/>
              </a:rPr>
              <a:t>LabPlot</a:t>
            </a:r>
            <a:r>
              <a:rPr lang="en-US" sz="2400" dirty="0" smtClean="0">
                <a:solidFill>
                  <a:srgbClr val="000099"/>
                </a:solidFill>
                <a:latin typeface="Book Antiqua" pitchFamily="18" charset="0"/>
                <a:cs typeface="Arial" pitchFamily="34" charset="0"/>
              </a:rPr>
              <a:t> or </a:t>
            </a:r>
            <a:r>
              <a:rPr lang="en-US" sz="2400" dirty="0" err="1" smtClean="0">
                <a:solidFill>
                  <a:srgbClr val="000099"/>
                </a:solidFill>
                <a:latin typeface="Book Antiqua" pitchFamily="18" charset="0"/>
                <a:cs typeface="Arial" pitchFamily="34" charset="0"/>
                <a:hlinkClick r:id="rId6" tooltip="SciDAVis"/>
              </a:rPr>
              <a:t>SciDAVis</a:t>
            </a:r>
            <a:r>
              <a:rPr lang="en-US" sz="2400" dirty="0" smtClean="0">
                <a:solidFill>
                  <a:srgbClr val="000099"/>
                </a:solidFill>
                <a:latin typeface="Book Antiqua" pitchFamily="18" charset="0"/>
                <a:cs typeface="Arial" pitchFamily="34" charset="0"/>
              </a:rPr>
              <a:t> software. The files can also be read by </a:t>
            </a:r>
            <a:r>
              <a:rPr lang="en-US" sz="2400" dirty="0" err="1" smtClean="0">
                <a:solidFill>
                  <a:srgbClr val="000099"/>
                </a:solidFill>
                <a:latin typeface="Book Antiqua" pitchFamily="18" charset="0"/>
                <a:cs typeface="Arial" pitchFamily="34" charset="0"/>
                <a:hlinkClick r:id="rId7" tooltip="QtiPlot"/>
              </a:rPr>
              <a:t>QtiPlot</a:t>
            </a:r>
            <a:r>
              <a:rPr lang="en-US" sz="2400" dirty="0" smtClean="0">
                <a:solidFill>
                  <a:srgbClr val="000099"/>
                </a:solidFill>
                <a:latin typeface="Book Antiqua" pitchFamily="18" charset="0"/>
                <a:cs typeface="Arial" pitchFamily="34" charset="0"/>
              </a:rPr>
              <a:t> but only with a paid "Pro" version. Finally the </a:t>
            </a:r>
            <a:r>
              <a:rPr lang="en-US" sz="2400" dirty="0" err="1" smtClean="0">
                <a:solidFill>
                  <a:srgbClr val="000099"/>
                </a:solidFill>
                <a:latin typeface="Book Antiqua" pitchFamily="18" charset="0"/>
                <a:cs typeface="Arial" pitchFamily="34" charset="0"/>
              </a:rPr>
              <a:t>liborigin</a:t>
            </a:r>
            <a:r>
              <a:rPr lang="en-US" sz="2400" baseline="30000" dirty="0" smtClean="0">
                <a:solidFill>
                  <a:srgbClr val="000099"/>
                </a:solidFill>
                <a:latin typeface="Book Antiqua" pitchFamily="18" charset="0"/>
                <a:cs typeface="Arial" pitchFamily="34" charset="0"/>
                <a:hlinkClick r:id="rId8"/>
              </a:rPr>
              <a:t>[1]</a:t>
            </a:r>
            <a:r>
              <a:rPr lang="en-US" sz="2400" dirty="0" smtClean="0">
                <a:solidFill>
                  <a:srgbClr val="000099"/>
                </a:solidFill>
                <a:latin typeface="Book Antiqua" pitchFamily="18" charset="0"/>
                <a:cs typeface="Arial" pitchFamily="34" charset="0"/>
              </a:rPr>
              <a:t> library can also read .OPJ files such as by using the opj2dat script, which exports the data tables contained in the file.</a:t>
            </a:r>
          </a:p>
          <a:p>
            <a:pPr marL="360000" lvl="0" indent="-360000" algn="just" eaLnBrk="0" fontAlgn="base" hangingPunct="0">
              <a:spcBef>
                <a:spcPct val="0"/>
              </a:spcBef>
              <a:spcAft>
                <a:spcPts val="600"/>
              </a:spcAft>
            </a:pPr>
            <a:r>
              <a:rPr lang="en-US" sz="2400" dirty="0" smtClean="0">
                <a:solidFill>
                  <a:srgbClr val="000099"/>
                </a:solidFill>
                <a:latin typeface="Book Antiqua" pitchFamily="18" charset="0"/>
                <a:cs typeface="Arial" pitchFamily="34" charset="0"/>
              </a:rPr>
              <a:t>There is also a free component (</a:t>
            </a:r>
            <a:r>
              <a:rPr lang="en-US" sz="2400" dirty="0" err="1" smtClean="0">
                <a:solidFill>
                  <a:srgbClr val="000099"/>
                </a:solidFill>
                <a:latin typeface="Book Antiqua" pitchFamily="18" charset="0"/>
                <a:cs typeface="Arial" pitchFamily="34" charset="0"/>
              </a:rPr>
              <a:t>Orglab</a:t>
            </a:r>
            <a:r>
              <a:rPr lang="en-US" sz="2400" dirty="0" smtClean="0">
                <a:solidFill>
                  <a:srgbClr val="000099"/>
                </a:solidFill>
                <a:latin typeface="Book Antiqua" pitchFamily="18" charset="0"/>
                <a:cs typeface="Arial" pitchFamily="34" charset="0"/>
              </a:rPr>
              <a:t>) maintained by </a:t>
            </a:r>
            <a:r>
              <a:rPr lang="en-US" sz="2400" dirty="0" err="1" smtClean="0">
                <a:solidFill>
                  <a:srgbClr val="000099"/>
                </a:solidFill>
                <a:latin typeface="Book Antiqua" pitchFamily="18" charset="0"/>
                <a:cs typeface="Arial" pitchFamily="34" charset="0"/>
              </a:rPr>
              <a:t>Originlab</a:t>
            </a:r>
            <a:r>
              <a:rPr lang="en-US" sz="2400" dirty="0" smtClean="0">
                <a:solidFill>
                  <a:srgbClr val="000099"/>
                </a:solidFill>
                <a:latin typeface="Book Antiqua" pitchFamily="18" charset="0"/>
                <a:cs typeface="Arial" pitchFamily="34" charset="0"/>
              </a:rPr>
              <a:t> that can be used to create (or read) OPJ files. A free Viewer application is also available.</a:t>
            </a:r>
          </a:p>
        </p:txBody>
      </p:sp>
      <p:sp>
        <p:nvSpPr>
          <p:cNvPr id="5" name="Title 1"/>
          <p:cNvSpPr>
            <a:spLocks noGrp="1"/>
          </p:cNvSpPr>
          <p:nvPr>
            <p:ph type="title"/>
          </p:nvPr>
        </p:nvSpPr>
        <p:spPr>
          <a:xfrm>
            <a:off x="142876" y="152400"/>
            <a:ext cx="8858280" cy="609600"/>
          </a:xfrm>
        </p:spPr>
        <p:txBody>
          <a:bodyPr>
            <a:normAutofit/>
          </a:bodyPr>
          <a:lstStyle/>
          <a:p>
            <a:r>
              <a:rPr lang="en-US" sz="2800" b="1" dirty="0" smtClean="0">
                <a:solidFill>
                  <a:srgbClr val="C00000"/>
                </a:solidFill>
                <a:latin typeface="Book Antiqua" pitchFamily="18" charset="0"/>
              </a:rPr>
              <a:t>Origin (Data Analysis Software)</a:t>
            </a:r>
            <a:endParaRPr lang="en-US" sz="2800" b="1" dirty="0">
              <a:solidFill>
                <a:srgbClr val="C00000"/>
              </a:solidFill>
              <a:latin typeface="Book Antiqua" pitchFamily="18" charset="0"/>
            </a:endParaRPr>
          </a:p>
        </p:txBody>
      </p:sp>
      <p:sp>
        <p:nvSpPr>
          <p:cNvPr id="6" name="Line 3"/>
          <p:cNvSpPr>
            <a:spLocks noChangeShapeType="1"/>
          </p:cNvSpPr>
          <p:nvPr/>
        </p:nvSpPr>
        <p:spPr bwMode="auto">
          <a:xfrm>
            <a:off x="152400" y="857232"/>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1414"/>
            <a:ext cx="8401080" cy="639762"/>
          </a:xfrm>
        </p:spPr>
        <p:txBody>
          <a:bodyPr>
            <a:normAutofit/>
          </a:bodyPr>
          <a:lstStyle/>
          <a:p>
            <a:r>
              <a:rPr lang="en-US" sz="2800" b="1" dirty="0" smtClean="0">
                <a:solidFill>
                  <a:srgbClr val="C00000"/>
                </a:solidFill>
                <a:latin typeface="Book Antiqua" pitchFamily="18" charset="0"/>
              </a:rPr>
              <a:t>Molecular Docking</a:t>
            </a:r>
            <a:endParaRPr lang="en-US" sz="2800" b="1" dirty="0">
              <a:solidFill>
                <a:srgbClr val="C00000"/>
              </a:solidFill>
              <a:latin typeface="Book Antiqua" pitchFamily="18" charset="0"/>
            </a:endParaRPr>
          </a:p>
        </p:txBody>
      </p:sp>
      <p:sp>
        <p:nvSpPr>
          <p:cNvPr id="5" name="Line 3"/>
          <p:cNvSpPr>
            <a:spLocks noChangeShapeType="1"/>
          </p:cNvSpPr>
          <p:nvPr/>
        </p:nvSpPr>
        <p:spPr bwMode="auto">
          <a:xfrm>
            <a:off x="152400" y="857232"/>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71406" y="1000108"/>
            <a:ext cx="5143536" cy="2677656"/>
          </a:xfrm>
          <a:prstGeom prst="rect">
            <a:avLst/>
          </a:prstGeom>
        </p:spPr>
        <p:txBody>
          <a:bodyPr wrap="square">
            <a:spAutoFit/>
          </a:bodyPr>
          <a:lstStyle/>
          <a:p>
            <a:pPr marL="288000" indent="-288000" algn="just">
              <a:spcAft>
                <a:spcPts val="600"/>
              </a:spcAft>
              <a:buFont typeface="Wingdings" pitchFamily="2" charset="2"/>
              <a:buChar char="ü"/>
            </a:pPr>
            <a:r>
              <a:rPr lang="en-US" sz="2400" dirty="0">
                <a:solidFill>
                  <a:srgbClr val="000099"/>
                </a:solidFill>
                <a:latin typeface="Book Antiqua" pitchFamily="18" charset="0"/>
              </a:rPr>
              <a:t>In the field of molecular modeling, </a:t>
            </a:r>
            <a:r>
              <a:rPr lang="en-US" sz="2400" b="1" dirty="0">
                <a:solidFill>
                  <a:srgbClr val="000099"/>
                </a:solidFill>
                <a:latin typeface="Book Antiqua" pitchFamily="18" charset="0"/>
              </a:rPr>
              <a:t>docking</a:t>
            </a:r>
            <a:r>
              <a:rPr lang="en-US" sz="2400" dirty="0">
                <a:solidFill>
                  <a:srgbClr val="000099"/>
                </a:solidFill>
                <a:latin typeface="Book Antiqua" pitchFamily="18" charset="0"/>
              </a:rPr>
              <a:t> is a method which predicts the preferred orientation of one molecule to a second when a ligand and a target are bound to each other to form a stable </a:t>
            </a:r>
            <a:r>
              <a:rPr lang="en-US" sz="2400" dirty="0" smtClean="0">
                <a:solidFill>
                  <a:srgbClr val="000099"/>
                </a:solidFill>
                <a:latin typeface="Book Antiqua" pitchFamily="18" charset="0"/>
              </a:rPr>
              <a:t>complex</a:t>
            </a:r>
            <a:r>
              <a:rPr lang="en-US" sz="2400" dirty="0">
                <a:solidFill>
                  <a:srgbClr val="000099"/>
                </a:solidFill>
                <a:latin typeface="Book Antiqua" pitchFamily="18" charset="0"/>
              </a:rPr>
              <a:t>.</a:t>
            </a:r>
          </a:p>
        </p:txBody>
      </p:sp>
      <p:pic>
        <p:nvPicPr>
          <p:cNvPr id="7" name="Picture 2" descr="https://upload.wikimedia.org/wikipedia/commons/thumb/9/97/Docking_representation_2.png/1024px-Docking_representation_2.png"/>
          <p:cNvPicPr>
            <a:picLocks noChangeAspect="1" noChangeArrowheads="1"/>
          </p:cNvPicPr>
          <p:nvPr/>
        </p:nvPicPr>
        <p:blipFill>
          <a:blip r:embed="rId2" cstate="print"/>
          <a:srcRect/>
          <a:stretch>
            <a:fillRect/>
          </a:stretch>
        </p:blipFill>
        <p:spPr bwMode="auto">
          <a:xfrm>
            <a:off x="5286380" y="914400"/>
            <a:ext cx="3792268" cy="2514600"/>
          </a:xfrm>
          <a:prstGeom prst="rect">
            <a:avLst/>
          </a:prstGeom>
          <a:noFill/>
        </p:spPr>
      </p:pic>
      <p:sp>
        <p:nvSpPr>
          <p:cNvPr id="8" name="Rectangle 7"/>
          <p:cNvSpPr/>
          <p:nvPr/>
        </p:nvSpPr>
        <p:spPr>
          <a:xfrm>
            <a:off x="214282" y="3786190"/>
            <a:ext cx="8753476" cy="2754600"/>
          </a:xfrm>
          <a:prstGeom prst="rect">
            <a:avLst/>
          </a:prstGeom>
        </p:spPr>
        <p:txBody>
          <a:bodyPr wrap="square">
            <a:spAutoFit/>
          </a:bodyPr>
          <a:lstStyle/>
          <a:p>
            <a:pPr marL="324000" indent="-324000" algn="just">
              <a:spcAft>
                <a:spcPts val="600"/>
              </a:spcAft>
              <a:buFont typeface="Wingdings" pitchFamily="2" charset="2"/>
              <a:buChar char="ü"/>
            </a:pPr>
            <a:r>
              <a:rPr lang="en-US" sz="2400" dirty="0">
                <a:solidFill>
                  <a:srgbClr val="000099"/>
                </a:solidFill>
                <a:latin typeface="Book Antiqua" pitchFamily="18" charset="0"/>
              </a:rPr>
              <a:t>The associations between biologically relevant molecules such as </a:t>
            </a:r>
            <a:r>
              <a:rPr lang="en-US" sz="2400" dirty="0" smtClean="0">
                <a:solidFill>
                  <a:srgbClr val="000099"/>
                </a:solidFill>
                <a:latin typeface="Book Antiqua" pitchFamily="18" charset="0"/>
              </a:rPr>
              <a:t>proteins,</a:t>
            </a:r>
            <a:r>
              <a:rPr lang="en-US" sz="2400" dirty="0">
                <a:solidFill>
                  <a:srgbClr val="000099"/>
                </a:solidFill>
                <a:latin typeface="Book Antiqua" pitchFamily="18" charset="0"/>
              </a:rPr>
              <a:t> </a:t>
            </a:r>
            <a:r>
              <a:rPr lang="en-US" sz="2400" dirty="0" smtClean="0">
                <a:solidFill>
                  <a:srgbClr val="000099"/>
                </a:solidFill>
                <a:latin typeface="Book Antiqua" pitchFamily="18" charset="0"/>
              </a:rPr>
              <a:t>peptides</a:t>
            </a:r>
            <a:r>
              <a:rPr lang="en-US" sz="2400" dirty="0">
                <a:solidFill>
                  <a:srgbClr val="000099"/>
                </a:solidFill>
                <a:latin typeface="Book Antiqua" pitchFamily="18" charset="0"/>
              </a:rPr>
              <a:t>, nucleic </a:t>
            </a:r>
            <a:r>
              <a:rPr lang="en-US" sz="2400" dirty="0" smtClean="0">
                <a:solidFill>
                  <a:srgbClr val="000099"/>
                </a:solidFill>
                <a:latin typeface="Book Antiqua" pitchFamily="18" charset="0"/>
              </a:rPr>
              <a:t>acids</a:t>
            </a:r>
            <a:r>
              <a:rPr lang="en-US" sz="2400" dirty="0">
                <a:solidFill>
                  <a:srgbClr val="000099"/>
                </a:solidFill>
                <a:latin typeface="Book Antiqua" pitchFamily="18" charset="0"/>
              </a:rPr>
              <a:t>, </a:t>
            </a:r>
            <a:r>
              <a:rPr lang="en-US" sz="2400" dirty="0" smtClean="0">
                <a:solidFill>
                  <a:srgbClr val="000099"/>
                </a:solidFill>
                <a:latin typeface="Book Antiqua" pitchFamily="18" charset="0"/>
              </a:rPr>
              <a:t>carbohydrates</a:t>
            </a:r>
            <a:r>
              <a:rPr lang="en-US" sz="2400" dirty="0">
                <a:solidFill>
                  <a:srgbClr val="000099"/>
                </a:solidFill>
                <a:latin typeface="Book Antiqua" pitchFamily="18" charset="0"/>
              </a:rPr>
              <a:t>,</a:t>
            </a:r>
            <a:r>
              <a:rPr lang="en-US" sz="2400" dirty="0" smtClean="0">
                <a:solidFill>
                  <a:srgbClr val="000099"/>
                </a:solidFill>
                <a:latin typeface="Book Antiqua" pitchFamily="18" charset="0"/>
              </a:rPr>
              <a:t> </a:t>
            </a:r>
            <a:r>
              <a:rPr lang="en-US" sz="2400" dirty="0">
                <a:solidFill>
                  <a:srgbClr val="000099"/>
                </a:solidFill>
                <a:latin typeface="Book Antiqua" pitchFamily="18" charset="0"/>
              </a:rPr>
              <a:t>and lipids play a central role in signal </a:t>
            </a:r>
            <a:r>
              <a:rPr lang="en-US" sz="2400" dirty="0" smtClean="0">
                <a:solidFill>
                  <a:srgbClr val="000099"/>
                </a:solidFill>
                <a:latin typeface="Book Antiqua" pitchFamily="18" charset="0"/>
              </a:rPr>
              <a:t>transduction.</a:t>
            </a:r>
          </a:p>
          <a:p>
            <a:pPr marL="324000" indent="-324000" algn="just">
              <a:spcAft>
                <a:spcPts val="600"/>
              </a:spcAft>
              <a:buFont typeface="Wingdings" pitchFamily="2" charset="2"/>
              <a:buChar char="ü"/>
            </a:pPr>
            <a:r>
              <a:rPr lang="en-US" sz="2400" dirty="0" smtClean="0">
                <a:solidFill>
                  <a:srgbClr val="000099"/>
                </a:solidFill>
                <a:latin typeface="Book Antiqua" pitchFamily="18" charset="0"/>
              </a:rPr>
              <a:t>Furthermore</a:t>
            </a:r>
            <a:r>
              <a:rPr lang="en-US" sz="2400" dirty="0">
                <a:solidFill>
                  <a:srgbClr val="000099"/>
                </a:solidFill>
                <a:latin typeface="Book Antiqua" pitchFamily="18" charset="0"/>
              </a:rPr>
              <a:t>, the relative orientation of the two interacting partners may affect the type of signal produced (e.g., </a:t>
            </a:r>
            <a:r>
              <a:rPr lang="en-US" sz="2400" dirty="0" err="1" smtClean="0">
                <a:solidFill>
                  <a:srgbClr val="000099"/>
                </a:solidFill>
                <a:latin typeface="Book Antiqua" pitchFamily="18" charset="0"/>
              </a:rPr>
              <a:t>agonism</a:t>
            </a:r>
            <a:r>
              <a:rPr lang="en-US" sz="2400" dirty="0">
                <a:solidFill>
                  <a:srgbClr val="000099"/>
                </a:solidFill>
                <a:latin typeface="Book Antiqua" pitchFamily="18" charset="0"/>
              </a:rPr>
              <a:t> </a:t>
            </a:r>
            <a:r>
              <a:rPr lang="en-US" sz="2400" dirty="0" err="1" smtClean="0">
                <a:solidFill>
                  <a:srgbClr val="000099"/>
                </a:solidFill>
                <a:latin typeface="Book Antiqua" pitchFamily="18" charset="0"/>
              </a:rPr>
              <a:t>vs</a:t>
            </a:r>
            <a:r>
              <a:rPr lang="en-US" sz="2400" dirty="0">
                <a:solidFill>
                  <a:srgbClr val="000099"/>
                </a:solidFill>
                <a:latin typeface="Book Antiqua" pitchFamily="18" charset="0"/>
              </a:rPr>
              <a:t> antagonism). Therefore, docking is useful for predicting both the strength and type of signal produced.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282" y="1142984"/>
            <a:ext cx="8605838" cy="3939540"/>
          </a:xfrm>
          <a:prstGeom prst="rect">
            <a:avLst/>
          </a:prstGeom>
        </p:spPr>
        <p:txBody>
          <a:bodyPr wrap="square">
            <a:spAutoFit/>
          </a:bodyPr>
          <a:lstStyle/>
          <a:p>
            <a:pPr marL="360000" indent="-360000" algn="just">
              <a:spcAft>
                <a:spcPts val="600"/>
              </a:spcAft>
              <a:buFont typeface="Wingdings" pitchFamily="2" charset="2"/>
              <a:buChar char="ü"/>
            </a:pPr>
            <a:r>
              <a:rPr lang="en-US" sz="2400" dirty="0">
                <a:solidFill>
                  <a:srgbClr val="000099"/>
                </a:solidFill>
                <a:latin typeface="Book Antiqua" pitchFamily="18" charset="0"/>
              </a:rPr>
              <a:t>One can think of molecular docking as a problem of </a:t>
            </a:r>
            <a:r>
              <a:rPr lang="en-US" sz="2400" i="1" dirty="0">
                <a:solidFill>
                  <a:srgbClr val="000099"/>
                </a:solidFill>
                <a:latin typeface="Book Antiqua" pitchFamily="18" charset="0"/>
              </a:rPr>
              <a:t>“lock-and-key”</a:t>
            </a:r>
            <a:r>
              <a:rPr lang="en-US" sz="2400" dirty="0">
                <a:solidFill>
                  <a:srgbClr val="000099"/>
                </a:solidFill>
                <a:latin typeface="Book Antiqua" pitchFamily="18" charset="0"/>
              </a:rPr>
              <a:t>, in which one wants to find the correct relative orientation of the </a:t>
            </a:r>
            <a:r>
              <a:rPr lang="en-US" sz="2400" i="1" dirty="0">
                <a:solidFill>
                  <a:srgbClr val="000099"/>
                </a:solidFill>
                <a:latin typeface="Book Antiqua" pitchFamily="18" charset="0"/>
              </a:rPr>
              <a:t>“key”</a:t>
            </a:r>
            <a:r>
              <a:rPr lang="en-US" sz="2400" dirty="0">
                <a:solidFill>
                  <a:srgbClr val="000099"/>
                </a:solidFill>
                <a:latin typeface="Book Antiqua" pitchFamily="18" charset="0"/>
              </a:rPr>
              <a:t> which will open up the </a:t>
            </a:r>
            <a:r>
              <a:rPr lang="en-US" sz="2400" i="1" dirty="0">
                <a:solidFill>
                  <a:srgbClr val="000099"/>
                </a:solidFill>
                <a:latin typeface="Book Antiqua" pitchFamily="18" charset="0"/>
              </a:rPr>
              <a:t>“lock”</a:t>
            </a:r>
            <a:r>
              <a:rPr lang="en-US" sz="2400" dirty="0">
                <a:solidFill>
                  <a:srgbClr val="000099"/>
                </a:solidFill>
                <a:latin typeface="Book Antiqua" pitchFamily="18" charset="0"/>
              </a:rPr>
              <a:t> (where on the surface of the lock is the key hole, which direction to turn the key after it is inserted, etc</a:t>
            </a:r>
            <a:r>
              <a:rPr lang="en-US" sz="2400" dirty="0" smtClean="0">
                <a:solidFill>
                  <a:srgbClr val="000099"/>
                </a:solidFill>
                <a:latin typeface="Book Antiqua" pitchFamily="18" charset="0"/>
              </a:rPr>
              <a:t>.).</a:t>
            </a:r>
          </a:p>
          <a:p>
            <a:pPr marL="360000" indent="-360000" algn="just">
              <a:spcAft>
                <a:spcPts val="600"/>
              </a:spcAft>
              <a:buFont typeface="Wingdings" pitchFamily="2" charset="2"/>
              <a:buChar char="ü"/>
            </a:pPr>
            <a:r>
              <a:rPr lang="en-US" sz="2400" dirty="0" smtClean="0">
                <a:solidFill>
                  <a:srgbClr val="000099"/>
                </a:solidFill>
                <a:latin typeface="Book Antiqua" pitchFamily="18" charset="0"/>
              </a:rPr>
              <a:t>Here</a:t>
            </a:r>
            <a:r>
              <a:rPr lang="en-US" sz="2400" dirty="0">
                <a:solidFill>
                  <a:srgbClr val="000099"/>
                </a:solidFill>
                <a:latin typeface="Book Antiqua" pitchFamily="18" charset="0"/>
              </a:rPr>
              <a:t>, the protein can be thought of as the “lock” and the ligand can be thought of as a “key”. </a:t>
            </a:r>
            <a:endParaRPr lang="en-US" sz="2400" dirty="0" smtClean="0">
              <a:solidFill>
                <a:srgbClr val="000099"/>
              </a:solidFill>
              <a:latin typeface="Book Antiqua" pitchFamily="18" charset="0"/>
            </a:endParaRPr>
          </a:p>
          <a:p>
            <a:pPr marL="360000" indent="-360000" algn="just">
              <a:spcAft>
                <a:spcPts val="600"/>
              </a:spcAft>
              <a:buFont typeface="Wingdings" pitchFamily="2" charset="2"/>
              <a:buChar char="ü"/>
            </a:pPr>
            <a:r>
              <a:rPr lang="en-US" sz="2400" dirty="0" smtClean="0">
                <a:solidFill>
                  <a:srgbClr val="000099"/>
                </a:solidFill>
                <a:latin typeface="Book Antiqua" pitchFamily="18" charset="0"/>
              </a:rPr>
              <a:t>Molecular </a:t>
            </a:r>
            <a:r>
              <a:rPr lang="en-US" sz="2400" dirty="0">
                <a:solidFill>
                  <a:srgbClr val="000099"/>
                </a:solidFill>
                <a:latin typeface="Book Antiqua" pitchFamily="18" charset="0"/>
              </a:rPr>
              <a:t>docking may be defined as an optimization problem, which would describe the “best-fit” orientation of a ligand that binds to a particular protein of interest.</a:t>
            </a:r>
          </a:p>
        </p:txBody>
      </p:sp>
      <p:sp>
        <p:nvSpPr>
          <p:cNvPr id="5" name="Line 3"/>
          <p:cNvSpPr>
            <a:spLocks noChangeShapeType="1"/>
          </p:cNvSpPr>
          <p:nvPr/>
        </p:nvSpPr>
        <p:spPr bwMode="auto">
          <a:xfrm>
            <a:off x="152400" y="857232"/>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Title 1"/>
          <p:cNvSpPr>
            <a:spLocks noGrp="1"/>
          </p:cNvSpPr>
          <p:nvPr>
            <p:ph type="title"/>
          </p:nvPr>
        </p:nvSpPr>
        <p:spPr>
          <a:xfrm>
            <a:off x="457200" y="71414"/>
            <a:ext cx="8401080" cy="639762"/>
          </a:xfrm>
        </p:spPr>
        <p:txBody>
          <a:bodyPr>
            <a:normAutofit/>
          </a:bodyPr>
          <a:lstStyle/>
          <a:p>
            <a:r>
              <a:rPr lang="en-US" sz="2800" b="1" dirty="0" smtClean="0">
                <a:solidFill>
                  <a:srgbClr val="C00000"/>
                </a:solidFill>
                <a:latin typeface="Book Antiqua" pitchFamily="18" charset="0"/>
              </a:rPr>
              <a:t>Molecular Docking</a:t>
            </a:r>
            <a:endParaRPr lang="en-US" sz="2800" b="1" dirty="0">
              <a:solidFill>
                <a:srgbClr val="C00000"/>
              </a:solidFill>
              <a:latin typeface="Book Antiqua"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44" y="4714884"/>
            <a:ext cx="8786842" cy="1938992"/>
          </a:xfrm>
          <a:prstGeom prst="rect">
            <a:avLst/>
          </a:prstGeom>
        </p:spPr>
        <p:txBody>
          <a:bodyPr wrap="square">
            <a:spAutoFit/>
          </a:bodyPr>
          <a:lstStyle/>
          <a:p>
            <a:pPr algn="just"/>
            <a:r>
              <a:rPr lang="en-IN" sz="2400" b="1" dirty="0" smtClean="0">
                <a:solidFill>
                  <a:srgbClr val="C00000"/>
                </a:solidFill>
                <a:latin typeface="Centaur" pitchFamily="18" charset="0"/>
              </a:rPr>
              <a:t>Differences between</a:t>
            </a:r>
            <a:r>
              <a:rPr lang="en-IN" sz="2400" b="1" dirty="0" smtClean="0">
                <a:solidFill>
                  <a:srgbClr val="C00000"/>
                </a:solidFill>
                <a:latin typeface="Centaur" pitchFamily="18" charset="0"/>
              </a:rPr>
              <a:t> Backscattered </a:t>
            </a:r>
            <a:r>
              <a:rPr lang="en-IN" sz="2400" b="1" dirty="0" smtClean="0">
                <a:solidFill>
                  <a:srgbClr val="C00000"/>
                </a:solidFill>
                <a:latin typeface="Centaur" pitchFamily="18" charset="0"/>
              </a:rPr>
              <a:t>electrons and </a:t>
            </a:r>
            <a:r>
              <a:rPr lang="en-IN" sz="2400" b="1" dirty="0" smtClean="0">
                <a:solidFill>
                  <a:srgbClr val="C00000"/>
                </a:solidFill>
                <a:latin typeface="Centaur" pitchFamily="18" charset="0"/>
              </a:rPr>
              <a:t>Secondary </a:t>
            </a:r>
            <a:r>
              <a:rPr lang="en-IN" sz="2400" b="1" dirty="0" smtClean="0">
                <a:solidFill>
                  <a:srgbClr val="C00000"/>
                </a:solidFill>
                <a:latin typeface="Centaur" pitchFamily="18" charset="0"/>
              </a:rPr>
              <a:t>electrons:</a:t>
            </a:r>
          </a:p>
          <a:p>
            <a:pPr algn="just"/>
            <a:r>
              <a:rPr lang="en-IN" sz="2400" dirty="0" smtClean="0">
                <a:solidFill>
                  <a:srgbClr val="000099"/>
                </a:solidFill>
                <a:latin typeface="Centaur" pitchFamily="18" charset="0"/>
              </a:rPr>
              <a:t> Backscattered </a:t>
            </a:r>
            <a:r>
              <a:rPr lang="en-IN" sz="2400" dirty="0" smtClean="0">
                <a:solidFill>
                  <a:srgbClr val="000099"/>
                </a:solidFill>
                <a:latin typeface="Centaur" pitchFamily="18" charset="0"/>
              </a:rPr>
              <a:t>electrons are reflected back after elastic interactions between the beam and the sample. Secondary electrons, however, originate from the atoms of the sample. They are a result of inelastic interactions between the electron beam and the sample.</a:t>
            </a:r>
            <a:endParaRPr lang="en-IN" sz="2400" dirty="0">
              <a:solidFill>
                <a:srgbClr val="000099"/>
              </a:solidFill>
              <a:latin typeface="Centaur" pitchFamily="18" charset="0"/>
            </a:endParaRPr>
          </a:p>
        </p:txBody>
      </p:sp>
      <p:sp>
        <p:nvSpPr>
          <p:cNvPr id="5" name="Rectangle 4"/>
          <p:cNvSpPr/>
          <p:nvPr/>
        </p:nvSpPr>
        <p:spPr>
          <a:xfrm>
            <a:off x="285720" y="571480"/>
            <a:ext cx="8643998" cy="3539430"/>
          </a:xfrm>
          <a:prstGeom prst="rect">
            <a:avLst/>
          </a:prstGeom>
        </p:spPr>
        <p:txBody>
          <a:bodyPr wrap="square">
            <a:spAutoFit/>
          </a:bodyPr>
          <a:lstStyle/>
          <a:p>
            <a:pPr algn="just"/>
            <a:r>
              <a:rPr lang="en-IN" sz="2800" b="1" dirty="0" smtClean="0">
                <a:solidFill>
                  <a:srgbClr val="C00000"/>
                </a:solidFill>
                <a:latin typeface="Centaur" pitchFamily="18" charset="0"/>
              </a:rPr>
              <a:t>Backscattered Electrons: </a:t>
            </a:r>
            <a:r>
              <a:rPr lang="en-IN" sz="2800" dirty="0" smtClean="0">
                <a:solidFill>
                  <a:srgbClr val="000099"/>
                </a:solidFill>
                <a:latin typeface="Centaur" pitchFamily="18" charset="0"/>
              </a:rPr>
              <a:t>backscattered </a:t>
            </a:r>
            <a:r>
              <a:rPr lang="en-IN" sz="2800" dirty="0" smtClean="0">
                <a:solidFill>
                  <a:srgbClr val="000099"/>
                </a:solidFill>
                <a:latin typeface="Centaur" pitchFamily="18" charset="0"/>
              </a:rPr>
              <a:t>(reflected) electrons which are emitted by elastic scattering of the incident (primary) electrons. </a:t>
            </a:r>
            <a:r>
              <a:rPr lang="en-IN" sz="2800" dirty="0" smtClean="0">
                <a:solidFill>
                  <a:srgbClr val="000099"/>
                </a:solidFill>
                <a:latin typeface="Centaur" pitchFamily="18" charset="0"/>
              </a:rPr>
              <a:t>have </a:t>
            </a:r>
            <a:r>
              <a:rPr lang="en-IN" sz="2800" dirty="0" smtClean="0">
                <a:solidFill>
                  <a:srgbClr val="000099"/>
                </a:solidFill>
                <a:latin typeface="Centaur" pitchFamily="18" charset="0"/>
              </a:rPr>
              <a:t>the same energy as incident electrons and display intensity or contrast variations that depend on atomic number (Z</a:t>
            </a:r>
            <a:r>
              <a:rPr lang="en-IN" sz="2800" dirty="0" smtClean="0">
                <a:solidFill>
                  <a:srgbClr val="000099"/>
                </a:solidFill>
                <a:latin typeface="Centaur" pitchFamily="18" charset="0"/>
              </a:rPr>
              <a:t>).</a:t>
            </a:r>
          </a:p>
          <a:p>
            <a:pPr algn="just"/>
            <a:r>
              <a:rPr lang="en-IN" sz="2800" b="1" dirty="0" smtClean="0">
                <a:solidFill>
                  <a:srgbClr val="C00000"/>
                </a:solidFill>
                <a:latin typeface="Centaur" pitchFamily="18" charset="0"/>
              </a:rPr>
              <a:t>Secondary E</a:t>
            </a:r>
            <a:r>
              <a:rPr lang="en-IN" sz="2800" b="1" dirty="0" smtClean="0">
                <a:solidFill>
                  <a:srgbClr val="C00000"/>
                </a:solidFill>
                <a:latin typeface="Centaur" pitchFamily="18" charset="0"/>
              </a:rPr>
              <a:t>lectrons: </a:t>
            </a:r>
            <a:r>
              <a:rPr lang="en-IN" sz="2800" dirty="0" smtClean="0">
                <a:solidFill>
                  <a:srgbClr val="000099"/>
                </a:solidFill>
                <a:latin typeface="Centaur" pitchFamily="18" charset="0"/>
              </a:rPr>
              <a:t>Secondary </a:t>
            </a:r>
            <a:r>
              <a:rPr lang="en-IN" sz="2800" dirty="0" smtClean="0">
                <a:solidFill>
                  <a:srgbClr val="000099"/>
                </a:solidFill>
                <a:latin typeface="Centaur" pitchFamily="18" charset="0"/>
              </a:rPr>
              <a:t>electrons, however, originate from the atoms of the sample. They are a result of inelastic interactions between the electron beam and the sample.</a:t>
            </a:r>
            <a:endParaRPr lang="en-IN" sz="2800" dirty="0">
              <a:solidFill>
                <a:srgbClr val="000099"/>
              </a:solidFill>
              <a:latin typeface="Centaur"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Condenser Lenses</a:t>
            </a:r>
            <a:endParaRPr lang="en-US" sz="2800" b="1" dirty="0">
              <a:solidFill>
                <a:srgbClr val="0000FF"/>
              </a:solidFill>
              <a:latin typeface="Book Antiqua" pitchFamily="18" charset="0"/>
            </a:endParaRPr>
          </a:p>
        </p:txBody>
      </p:sp>
      <p:sp>
        <p:nvSpPr>
          <p:cNvPr id="7"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8" name="Rectangle 7"/>
          <p:cNvSpPr/>
          <p:nvPr/>
        </p:nvSpPr>
        <p:spPr>
          <a:xfrm>
            <a:off x="304800" y="1143000"/>
            <a:ext cx="8534400" cy="3277820"/>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They are not made of glass </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Just like optical microscope, SEM uses condenser lenses to produce  a clear and detailed images.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They are made of magnets capable of bending the path of electrons.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condenser lenses focus and control the electron beam, ensuring that the electrons end up precisely where they need to go.</a:t>
            </a:r>
          </a:p>
        </p:txBody>
      </p:sp>
      <p:pic>
        <p:nvPicPr>
          <p:cNvPr id="71685" name="Picture 5"/>
          <p:cNvPicPr>
            <a:picLocks noChangeAspect="1" noChangeArrowheads="1"/>
          </p:cNvPicPr>
          <p:nvPr/>
        </p:nvPicPr>
        <p:blipFill>
          <a:blip r:embed="rId2" cstate="print"/>
          <a:srcRect/>
          <a:stretch>
            <a:fillRect/>
          </a:stretch>
        </p:blipFill>
        <p:spPr bwMode="auto">
          <a:xfrm>
            <a:off x="6629400" y="4663440"/>
            <a:ext cx="1836264" cy="2194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Objective Aperture</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304800" y="1143000"/>
            <a:ext cx="4495800" cy="4385816"/>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objective aperture arm fits above the objective lens.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It is a metal rod that holds a thin plate of metal containing four holes.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Over this fits a much thinner rectangle of metal with holes (apertures) of different sizes.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By moving the arm in and out different sized holes can be put into the beam path.</a:t>
            </a:r>
          </a:p>
        </p:txBody>
      </p:sp>
      <p:pic>
        <p:nvPicPr>
          <p:cNvPr id="72708" name="Picture 4" descr="Objective Aperture&#10; "/>
          <p:cNvPicPr>
            <a:picLocks noChangeAspect="1" noChangeArrowheads="1"/>
          </p:cNvPicPr>
          <p:nvPr/>
        </p:nvPicPr>
        <p:blipFill>
          <a:blip r:embed="rId2" cstate="print"/>
          <a:srcRect l="30094" t="26722" r="28527"/>
          <a:stretch>
            <a:fillRect/>
          </a:stretch>
        </p:blipFill>
        <p:spPr bwMode="auto">
          <a:xfrm>
            <a:off x="5562600" y="1143000"/>
            <a:ext cx="3301213" cy="438912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Scan Coils</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304800" y="1143000"/>
            <a:ext cx="8153400" cy="3200876"/>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scanning coils consist of two solenoids oriented in such a way to create two magnetic fields perpendicular to each other.</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Varying the current in one solenoid causes the electrons to move left to right.</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Varying the current in the other solenoid forces these electrons to move at right angle to this direction (left to right) and downwards.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Chamber of Sample Test</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76200" y="990600"/>
            <a:ext cx="4495800" cy="5786199"/>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chamber is the place where samples are placed for the examination.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specimen must be kept extremely undisturbed condition and insulated from vibration to produce clear images.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They also manipulate the specimen, placing it at different angles and moving it so that no need to constantly remount the specimen to take different images.</a:t>
            </a:r>
          </a:p>
        </p:txBody>
      </p:sp>
      <p:pic>
        <p:nvPicPr>
          <p:cNvPr id="74756" name="Picture 4" descr="Chamber (Specimen Test)&#10; "/>
          <p:cNvPicPr>
            <a:picLocks noChangeAspect="1" noChangeArrowheads="1"/>
          </p:cNvPicPr>
          <p:nvPr/>
        </p:nvPicPr>
        <p:blipFill>
          <a:blip r:embed="rId2" cstate="print"/>
          <a:srcRect l="8777" t="26722" r="22257"/>
          <a:stretch>
            <a:fillRect/>
          </a:stretch>
        </p:blipFill>
        <p:spPr bwMode="auto">
          <a:xfrm>
            <a:off x="4724400" y="2133600"/>
            <a:ext cx="4191000" cy="334327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Detectors</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304800" y="990600"/>
            <a:ext cx="8534400" cy="2908489"/>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Detectors act as a eyes in the SEM.</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These devices detects the various ways that the electron beam interacts with the sample object.</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For secondary electrons detection used Everhart-</a:t>
            </a:r>
            <a:r>
              <a:rPr lang="en-US" sz="2400" dirty="0" err="1" smtClean="0">
                <a:solidFill>
                  <a:srgbClr val="0000FF"/>
                </a:solidFill>
                <a:latin typeface="Book Antiqua" pitchFamily="18" charset="0"/>
              </a:rPr>
              <a:t>Thornley</a:t>
            </a:r>
            <a:r>
              <a:rPr lang="en-US" sz="2400" dirty="0" smtClean="0">
                <a:solidFill>
                  <a:srgbClr val="0000FF"/>
                </a:solidFill>
                <a:latin typeface="Book Antiqua" pitchFamily="18" charset="0"/>
              </a:rPr>
              <a:t> detectors.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Other detectors, such as backscattered electron detectors and X-ray detectors.</a:t>
            </a:r>
          </a:p>
        </p:txBody>
      </p:sp>
      <p:pic>
        <p:nvPicPr>
          <p:cNvPr id="75780" name="Picture 4" descr="Detectors&#10; "/>
          <p:cNvPicPr>
            <a:picLocks noChangeAspect="1" noChangeArrowheads="1"/>
          </p:cNvPicPr>
          <p:nvPr/>
        </p:nvPicPr>
        <p:blipFill>
          <a:blip r:embed="rId2" cstate="print"/>
          <a:srcRect l="3762" t="36743" r="3448" b="19833"/>
          <a:stretch>
            <a:fillRect/>
          </a:stretch>
        </p:blipFill>
        <p:spPr bwMode="auto">
          <a:xfrm>
            <a:off x="762000" y="3962400"/>
            <a:ext cx="7807567" cy="27432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ome SEM images"/>
          <p:cNvPicPr>
            <a:picLocks noChangeAspect="1" noChangeArrowheads="1"/>
          </p:cNvPicPr>
          <p:nvPr/>
        </p:nvPicPr>
        <p:blipFill>
          <a:blip r:embed="rId2" cstate="print"/>
          <a:srcRect/>
          <a:stretch>
            <a:fillRect/>
          </a:stretch>
        </p:blipFill>
        <p:spPr bwMode="auto">
          <a:xfrm>
            <a:off x="381000" y="1066800"/>
            <a:ext cx="3539772" cy="2834640"/>
          </a:xfrm>
          <a:prstGeom prst="rect">
            <a:avLst/>
          </a:prstGeom>
          <a:noFill/>
        </p:spPr>
      </p:pic>
      <p:pic>
        <p:nvPicPr>
          <p:cNvPr id="1028" name="Picture 4" descr="Image result for SEM images ZIF-8"/>
          <p:cNvPicPr>
            <a:picLocks noChangeAspect="1" noChangeArrowheads="1"/>
          </p:cNvPicPr>
          <p:nvPr/>
        </p:nvPicPr>
        <p:blipFill>
          <a:blip r:embed="rId3" cstate="print"/>
          <a:srcRect r="50000" b="50000"/>
          <a:stretch>
            <a:fillRect/>
          </a:stretch>
        </p:blipFill>
        <p:spPr bwMode="auto">
          <a:xfrm>
            <a:off x="4495800" y="1143000"/>
            <a:ext cx="4145280" cy="2819400"/>
          </a:xfrm>
          <a:prstGeom prst="rect">
            <a:avLst/>
          </a:prstGeom>
          <a:noFill/>
        </p:spPr>
      </p:pic>
      <p:pic>
        <p:nvPicPr>
          <p:cNvPr id="1030" name="Picture 6" descr="Image result for SEM images nanoflowers"/>
          <p:cNvPicPr>
            <a:picLocks noChangeAspect="1" noChangeArrowheads="1"/>
          </p:cNvPicPr>
          <p:nvPr/>
        </p:nvPicPr>
        <p:blipFill>
          <a:blip r:embed="rId4" cstate="print"/>
          <a:srcRect/>
          <a:stretch>
            <a:fillRect/>
          </a:stretch>
        </p:blipFill>
        <p:spPr bwMode="auto">
          <a:xfrm>
            <a:off x="228600" y="3962400"/>
            <a:ext cx="4216296" cy="2651760"/>
          </a:xfrm>
          <a:prstGeom prst="rect">
            <a:avLst/>
          </a:prstGeom>
          <a:noFill/>
        </p:spPr>
      </p:pic>
      <p:grpSp>
        <p:nvGrpSpPr>
          <p:cNvPr id="2" name="Group 86"/>
          <p:cNvGrpSpPr>
            <a:grpSpLocks noChangeAspect="1"/>
          </p:cNvGrpSpPr>
          <p:nvPr/>
        </p:nvGrpSpPr>
        <p:grpSpPr bwMode="auto">
          <a:xfrm>
            <a:off x="5410200" y="4114800"/>
            <a:ext cx="2737663" cy="2377440"/>
            <a:chOff x="0" y="0"/>
            <a:chExt cx="15087" cy="13106"/>
          </a:xfrm>
        </p:grpSpPr>
        <p:grpSp>
          <p:nvGrpSpPr>
            <p:cNvPr id="3" name="Group 45"/>
            <p:cNvGrpSpPr>
              <a:grpSpLocks/>
            </p:cNvGrpSpPr>
            <p:nvPr/>
          </p:nvGrpSpPr>
          <p:grpSpPr bwMode="auto">
            <a:xfrm>
              <a:off x="0" y="0"/>
              <a:ext cx="15087" cy="13106"/>
              <a:chOff x="1475" y="4381"/>
              <a:chExt cx="2376" cy="2064"/>
            </a:xfrm>
          </p:grpSpPr>
          <p:pic>
            <p:nvPicPr>
              <p:cNvPr id="88" name="Picture 15"/>
              <p:cNvPicPr>
                <a:picLocks noChangeAspect="1" noChangeArrowheads="1"/>
              </p:cNvPicPr>
              <p:nvPr/>
            </p:nvPicPr>
            <p:blipFill>
              <a:blip r:embed="rId5" cstate="print"/>
              <a:srcRect l="12460" t="12361" r="15384" b="19543"/>
              <a:stretch>
                <a:fillRect/>
              </a:stretch>
            </p:blipFill>
            <p:spPr bwMode="auto">
              <a:xfrm>
                <a:off x="1475" y="4381"/>
                <a:ext cx="2376" cy="2064"/>
              </a:xfrm>
              <a:prstGeom prst="rect">
                <a:avLst/>
              </a:prstGeom>
              <a:noFill/>
              <a:ln w="19050">
                <a:solidFill>
                  <a:srgbClr val="0000FF"/>
                </a:solidFill>
                <a:miter lim="800000"/>
                <a:headEnd/>
                <a:tailEnd/>
              </a:ln>
            </p:spPr>
          </p:pic>
          <p:sp>
            <p:nvSpPr>
              <p:cNvPr id="89" name="Text Box 47"/>
              <p:cNvSpPr txBox="1">
                <a:spLocks noChangeArrowheads="1"/>
              </p:cNvSpPr>
              <p:nvPr/>
            </p:nvSpPr>
            <p:spPr bwMode="auto">
              <a:xfrm>
                <a:off x="3138" y="6080"/>
                <a:ext cx="672" cy="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1" i="0" u="none" strike="noStrike" cap="none" normalizeH="0" baseline="0" smtClean="0">
                    <a:ln>
                      <a:noFill/>
                    </a:ln>
                    <a:solidFill>
                      <a:srgbClr val="FFFFFF"/>
                    </a:solidFill>
                    <a:effectLst/>
                    <a:latin typeface="Times New Roman" pitchFamily="18" charset="0"/>
                    <a:cs typeface="Arial" pitchFamily="34" charset="0"/>
                  </a:rPr>
                  <a:t>100 nm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90" name="AutoShape 48"/>
              <p:cNvCxnSpPr>
                <a:cxnSpLocks noChangeShapeType="1"/>
              </p:cNvCxnSpPr>
              <p:nvPr/>
            </p:nvCxnSpPr>
            <p:spPr bwMode="auto">
              <a:xfrm>
                <a:off x="3208" y="6377"/>
                <a:ext cx="568" cy="1"/>
              </a:xfrm>
              <a:prstGeom prst="straightConnector1">
                <a:avLst/>
              </a:prstGeom>
              <a:noFill/>
              <a:ln w="12700">
                <a:solidFill>
                  <a:srgbClr val="FFFFFF"/>
                </a:solidFill>
                <a:round/>
                <a:headEnd/>
                <a:tailEnd/>
              </a:ln>
            </p:spPr>
          </p:cxnSp>
        </p:grpSp>
        <p:sp>
          <p:nvSpPr>
            <p:cNvPr id="91" name="Text Box 55"/>
            <p:cNvSpPr txBox="1">
              <a:spLocks noChangeArrowheads="1"/>
            </p:cNvSpPr>
            <p:nvPr/>
          </p:nvSpPr>
          <p:spPr bwMode="auto">
            <a:xfrm>
              <a:off x="132" y="66"/>
              <a:ext cx="1749" cy="2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lvl="1" indent="-457200" eaLnBrk="1" fontAlgn="base" latinLnBrk="0" hangingPunct="1">
                <a:lnSpc>
                  <a:spcPct val="100000"/>
                </a:lnSpc>
                <a:spcBef>
                  <a:spcPct val="0"/>
                </a:spcBef>
                <a:spcAft>
                  <a:spcPct val="0"/>
                </a:spcAft>
                <a:tabLst/>
              </a:pPr>
              <a:r>
                <a:rPr kumimoji="0" lang="en-US" sz="800" b="1" i="0" u="none" strike="noStrike" cap="none" normalizeH="0" baseline="0" smtClean="0">
                  <a:ln>
                    <a:noFill/>
                  </a:ln>
                  <a:solidFill>
                    <a:srgbClr val="FFFFFF"/>
                  </a:solidFill>
                  <a:effectLst/>
                  <a:latin typeface="Arial" pitchFamily="34" charset="0"/>
                  <a:cs typeface="Arial" pitchFamily="34" charset="0"/>
                </a:rPr>
                <a:t>(b)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3" name="Rectangle 12"/>
          <p:cNvSpPr/>
          <p:nvPr/>
        </p:nvSpPr>
        <p:spPr>
          <a:xfrm>
            <a:off x="3048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Some SEM Morphology</a:t>
            </a:r>
            <a:endParaRPr lang="en-US" sz="2800" b="1" dirty="0">
              <a:solidFill>
                <a:srgbClr val="0000FF"/>
              </a:solidFill>
              <a:latin typeface="Book Antiqua" pitchFamily="18" charset="0"/>
            </a:endParaRPr>
          </a:p>
        </p:txBody>
      </p:sp>
      <p:sp>
        <p:nvSpPr>
          <p:cNvPr id="14"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Applications</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533400" y="980956"/>
            <a:ext cx="8382000" cy="5724644"/>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SEMs have wide variety of applications in a number of scientific and industrial fields. </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It uses to get topographical, morphological and compositional information.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SEM can detect and analyze surface fractures.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SEM provide information in microstructures, examine surface contaminations.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It showed the elemental composition and estimations.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SEMs have practical industrial and technological applications such as semiconductor inspection, assembly of microchips for computers.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SEMs can be essential research tools in fields such as life science, biology, gemology, medical and forensic science, and metallurgy.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458200" cy="584775"/>
          </a:xfrm>
          <a:prstGeom prst="rect">
            <a:avLst/>
          </a:prstGeom>
        </p:spPr>
        <p:txBody>
          <a:bodyPr wrap="square">
            <a:spAutoFit/>
          </a:bodyPr>
          <a:lstStyle/>
          <a:p>
            <a:pPr algn="just"/>
            <a:r>
              <a:rPr lang="en-US" sz="3200" b="1" dirty="0" smtClean="0">
                <a:solidFill>
                  <a:srgbClr val="0000FF"/>
                </a:solidFill>
                <a:latin typeface="Book Antiqua" pitchFamily="18" charset="0"/>
              </a:rPr>
              <a:t>Transmission Electron Microscopy (TEM)</a:t>
            </a:r>
            <a:endParaRPr lang="en-US" sz="3200" b="1" dirty="0">
              <a:solidFill>
                <a:srgbClr val="0000FF"/>
              </a:solidFill>
              <a:latin typeface="Book Antiqua" pitchFamily="18" charset="0"/>
            </a:endParaRPr>
          </a:p>
        </p:txBody>
      </p:sp>
      <p:sp>
        <p:nvSpPr>
          <p:cNvPr id="5" name="Line 3"/>
          <p:cNvSpPr>
            <a:spLocks noChangeShapeType="1"/>
          </p:cNvSpPr>
          <p:nvPr/>
        </p:nvSpPr>
        <p:spPr bwMode="auto">
          <a:xfrm>
            <a:off x="152400" y="9906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28600" y="1143000"/>
            <a:ext cx="8534400" cy="5201424"/>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Electron Microscopy involve the study of different specimens by using an electron microscope.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Electron microscopes are scientific instruments that use a beam of energetic electrons to inspect the objects on a very fine scale. </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Through the use of an electron microscope we can see things that we wouldn’t normally be able to observed with our necked eyes and has greater magnification than optical microscope.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It go beyond 10,000 magnification which  was not possible using present optical microscope.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It was developed by Max Knoll and Ernst Ruska in Germany in 1931</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0" y="1066800"/>
            <a:ext cx="5024134" cy="5394960"/>
          </a:xfrm>
          <a:prstGeom prst="rect">
            <a:avLst/>
          </a:prstGeom>
          <a:noFill/>
          <a:ln w="9525">
            <a:noFill/>
            <a:miter lim="800000"/>
            <a:headEnd/>
            <a:tailEnd/>
          </a:ln>
        </p:spPr>
      </p:pic>
      <p:sp>
        <p:nvSpPr>
          <p:cNvPr id="5" name="Rectangle 4"/>
          <p:cNvSpPr/>
          <p:nvPr/>
        </p:nvSpPr>
        <p:spPr>
          <a:xfrm>
            <a:off x="457200" y="228600"/>
            <a:ext cx="8458200" cy="584775"/>
          </a:xfrm>
          <a:prstGeom prst="rect">
            <a:avLst/>
          </a:prstGeom>
        </p:spPr>
        <p:txBody>
          <a:bodyPr wrap="square">
            <a:spAutoFit/>
          </a:bodyPr>
          <a:lstStyle/>
          <a:p>
            <a:pPr algn="ctr"/>
            <a:r>
              <a:rPr lang="en-US" sz="3200" b="1" dirty="0" smtClean="0">
                <a:solidFill>
                  <a:srgbClr val="0000FF"/>
                </a:solidFill>
                <a:latin typeface="Book Antiqua" pitchFamily="18" charset="0"/>
              </a:rPr>
              <a:t>Microscopic Limitations</a:t>
            </a:r>
            <a:endParaRPr lang="en-US" sz="3200" b="1" dirty="0">
              <a:solidFill>
                <a:srgbClr val="0000FF"/>
              </a:solidFill>
              <a:latin typeface="Book Antiqua" pitchFamily="18" charset="0"/>
            </a:endParaRPr>
          </a:p>
        </p:txBody>
      </p:sp>
      <p:sp>
        <p:nvSpPr>
          <p:cNvPr id="6" name="Line 3"/>
          <p:cNvSpPr>
            <a:spLocks noChangeShapeType="1"/>
          </p:cNvSpPr>
          <p:nvPr/>
        </p:nvSpPr>
        <p:spPr bwMode="auto">
          <a:xfrm>
            <a:off x="152400" y="9906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52400"/>
            <a:ext cx="8663903" cy="584775"/>
          </a:xfrm>
          <a:prstGeom prst="rect">
            <a:avLst/>
          </a:prstGeom>
        </p:spPr>
        <p:txBody>
          <a:bodyPr wrap="square">
            <a:spAutoFit/>
          </a:bodyPr>
          <a:lstStyle/>
          <a:p>
            <a:pPr algn="ctr"/>
            <a:r>
              <a:rPr lang="en-US" sz="3200" b="1" dirty="0" smtClean="0">
                <a:solidFill>
                  <a:srgbClr val="1F0092"/>
                </a:solidFill>
                <a:latin typeface="Garamond" pitchFamily="18" charset="0"/>
              </a:rPr>
              <a:t>Microscope: Resolution </a:t>
            </a:r>
            <a:endParaRPr lang="en-US" sz="3200" b="1" dirty="0">
              <a:solidFill>
                <a:srgbClr val="1F0092"/>
              </a:solidFill>
              <a:latin typeface="Garamond" pitchFamily="18" charset="0"/>
            </a:endParaRPr>
          </a:p>
        </p:txBody>
      </p:sp>
      <p:sp>
        <p:nvSpPr>
          <p:cNvPr id="6"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graphicFrame>
        <p:nvGraphicFramePr>
          <p:cNvPr id="8" name="Table 7"/>
          <p:cNvGraphicFramePr>
            <a:graphicFrameLocks noGrp="1"/>
          </p:cNvGraphicFramePr>
          <p:nvPr/>
        </p:nvGraphicFramePr>
        <p:xfrm>
          <a:off x="1066800" y="1447800"/>
          <a:ext cx="7086600" cy="2560320"/>
        </p:xfrm>
        <a:graphic>
          <a:graphicData uri="http://schemas.openxmlformats.org/drawingml/2006/table">
            <a:tbl>
              <a:tblPr/>
              <a:tblGrid>
                <a:gridCol w="3543300"/>
                <a:gridCol w="3543300"/>
              </a:tblGrid>
              <a:tr h="182880">
                <a:tc>
                  <a:txBody>
                    <a:bodyPr/>
                    <a:lstStyle/>
                    <a:p>
                      <a:pPr algn="ctr"/>
                      <a:r>
                        <a:rPr lang="en-US" sz="2400" b="1" dirty="0" smtClean="0">
                          <a:solidFill>
                            <a:srgbClr val="C00000"/>
                          </a:solidFill>
                          <a:latin typeface="Book Antiqua" pitchFamily="18" charset="0"/>
                        </a:rPr>
                        <a:t>Types of Microscope</a:t>
                      </a:r>
                      <a:endParaRPr lang="en-US" sz="2400" b="1" dirty="0">
                        <a:solidFill>
                          <a:srgbClr val="C00000"/>
                        </a:solidFill>
                        <a:latin typeface="Book Antiqua" pitchFamily="18" charset="0"/>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C00000"/>
                          </a:solidFill>
                          <a:latin typeface="Book Antiqua" pitchFamily="18" charset="0"/>
                        </a:rPr>
                        <a:t>Resolving power</a:t>
                      </a:r>
                      <a:endParaRPr lang="en-US" sz="2400" b="1" dirty="0">
                        <a:solidFill>
                          <a:srgbClr val="C00000"/>
                        </a:solidFill>
                        <a:latin typeface="Book Antiqua" pitchFamily="18" charset="0"/>
                      </a:endParaRP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a:txBody>
                    <a:bodyPr/>
                    <a:lstStyle/>
                    <a:p>
                      <a:pPr algn="ctr"/>
                      <a:r>
                        <a:rPr lang="en-US" sz="2400" dirty="0" smtClean="0">
                          <a:solidFill>
                            <a:srgbClr val="0000FF"/>
                          </a:solidFill>
                          <a:latin typeface="Book Antiqua" pitchFamily="18" charset="0"/>
                        </a:rPr>
                        <a:t>Compound</a:t>
                      </a:r>
                      <a:r>
                        <a:rPr lang="en-US" sz="2400" baseline="0" dirty="0" smtClean="0">
                          <a:solidFill>
                            <a:srgbClr val="0000FF"/>
                          </a:solidFill>
                          <a:latin typeface="Book Antiqua" pitchFamily="18" charset="0"/>
                        </a:rPr>
                        <a:t> Microscope</a:t>
                      </a:r>
                      <a:endParaRPr lang="en-US" sz="2400" dirty="0">
                        <a:solidFill>
                          <a:srgbClr val="0000FF"/>
                        </a:solidFill>
                        <a:latin typeface="Book Antiqu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rgbClr val="0000FF"/>
                          </a:solidFill>
                          <a:latin typeface="Book Antiqua" pitchFamily="18" charset="0"/>
                        </a:rPr>
                        <a:t>200 nm</a:t>
                      </a:r>
                      <a:endParaRPr lang="en-US" sz="2400" dirty="0">
                        <a:solidFill>
                          <a:srgbClr val="0000FF"/>
                        </a:solidFill>
                        <a:latin typeface="Book Antiqu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a:txBody>
                    <a:bodyPr/>
                    <a:lstStyle/>
                    <a:p>
                      <a:pPr algn="ctr"/>
                      <a:r>
                        <a:rPr lang="en-US" sz="2400" dirty="0" smtClean="0">
                          <a:solidFill>
                            <a:srgbClr val="0000FF"/>
                          </a:solidFill>
                          <a:latin typeface="Book Antiqua" pitchFamily="18" charset="0"/>
                        </a:rPr>
                        <a:t>Scanning Electron Microscope (SEM)</a:t>
                      </a:r>
                      <a:endParaRPr lang="en-US" sz="2400" dirty="0">
                        <a:solidFill>
                          <a:srgbClr val="0000FF"/>
                        </a:solidFill>
                        <a:latin typeface="Book Antiqu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rgbClr val="0000FF"/>
                          </a:solidFill>
                          <a:latin typeface="Book Antiqua" pitchFamily="18" charset="0"/>
                        </a:rPr>
                        <a:t>10 nm</a:t>
                      </a:r>
                      <a:endParaRPr lang="en-US" sz="2400" dirty="0">
                        <a:solidFill>
                          <a:srgbClr val="0000FF"/>
                        </a:solidFill>
                        <a:latin typeface="Book Antiqu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a:txBody>
                    <a:bodyPr/>
                    <a:lstStyle/>
                    <a:p>
                      <a:pPr algn="ctr"/>
                      <a:r>
                        <a:rPr lang="en-US" sz="2400" dirty="0" smtClean="0">
                          <a:solidFill>
                            <a:srgbClr val="0000FF"/>
                          </a:solidFill>
                          <a:latin typeface="Book Antiqua" pitchFamily="18" charset="0"/>
                        </a:rPr>
                        <a:t>Transmission Electron Microscope (TEM)</a:t>
                      </a:r>
                      <a:endParaRPr lang="en-US" sz="2400" dirty="0">
                        <a:solidFill>
                          <a:srgbClr val="0000FF"/>
                        </a:solidFill>
                        <a:latin typeface="Book Antiqu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lang="en-US" sz="2400" dirty="0" smtClean="0">
                          <a:solidFill>
                            <a:srgbClr val="0000FF"/>
                          </a:solidFill>
                          <a:latin typeface="Book Antiqua" pitchFamily="18" charset="0"/>
                        </a:rPr>
                        <a:t>0.2</a:t>
                      </a:r>
                      <a:r>
                        <a:rPr lang="en-US" sz="2400" baseline="0" dirty="0" smtClean="0">
                          <a:solidFill>
                            <a:srgbClr val="0000FF"/>
                          </a:solidFill>
                          <a:latin typeface="Book Antiqua" pitchFamily="18" charset="0"/>
                        </a:rPr>
                        <a:t> </a:t>
                      </a:r>
                      <a:r>
                        <a:rPr lang="en-US" sz="2400" dirty="0" smtClean="0">
                          <a:solidFill>
                            <a:srgbClr val="0000FF"/>
                          </a:solidFill>
                          <a:latin typeface="Book Antiqua" pitchFamily="18" charset="0"/>
                        </a:rPr>
                        <a:t>nm</a:t>
                      </a:r>
                      <a:endParaRPr lang="en-US" sz="2400" dirty="0">
                        <a:solidFill>
                          <a:srgbClr val="0000FF"/>
                        </a:solidFill>
                        <a:latin typeface="Book Antiqu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458200" cy="584775"/>
          </a:xfrm>
          <a:prstGeom prst="rect">
            <a:avLst/>
          </a:prstGeom>
        </p:spPr>
        <p:txBody>
          <a:bodyPr wrap="square">
            <a:spAutoFit/>
          </a:bodyPr>
          <a:lstStyle/>
          <a:p>
            <a:pPr algn="ctr"/>
            <a:r>
              <a:rPr lang="en-US" sz="3200" b="1" dirty="0" smtClean="0">
                <a:solidFill>
                  <a:srgbClr val="0000FF"/>
                </a:solidFill>
                <a:latin typeface="Book Antiqua" pitchFamily="18" charset="0"/>
              </a:rPr>
              <a:t>Principle</a:t>
            </a:r>
            <a:endParaRPr lang="en-US" sz="3200" b="1" dirty="0">
              <a:solidFill>
                <a:srgbClr val="0000FF"/>
              </a:solidFill>
              <a:latin typeface="Book Antiqua" pitchFamily="18" charset="0"/>
            </a:endParaRPr>
          </a:p>
        </p:txBody>
      </p:sp>
      <p:sp>
        <p:nvSpPr>
          <p:cNvPr id="5" name="Line 3"/>
          <p:cNvSpPr>
            <a:spLocks noChangeShapeType="1"/>
          </p:cNvSpPr>
          <p:nvPr/>
        </p:nvSpPr>
        <p:spPr bwMode="auto">
          <a:xfrm>
            <a:off x="152400" y="9906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28600" y="1143000"/>
            <a:ext cx="8534400" cy="3570208"/>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TEM is a microscopy technique whereby a beam of electrons is transmitted through an ultra thin specimen, interacting with the specimen as it passes through.</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An image is formed from the interaction of the electrons transmitted through the specimen.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image is magnified and focused onto an imaging device, such as fluorescent screen, on a layer of photographic film, or to be detected by a sensor such as a CCD camera.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530196" y="1447800"/>
            <a:ext cx="3889404" cy="484632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724400" y="1447800"/>
            <a:ext cx="3889608" cy="4846320"/>
          </a:xfrm>
          <a:prstGeom prst="rect">
            <a:avLst/>
          </a:prstGeom>
          <a:noFill/>
          <a:ln w="9525">
            <a:noFill/>
            <a:miter lim="800000"/>
            <a:headEnd/>
            <a:tailEnd/>
          </a:ln>
        </p:spPr>
      </p:pic>
      <p:sp>
        <p:nvSpPr>
          <p:cNvPr id="6" name="Rectangle 5"/>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Optical and Electron Microscopy</a:t>
            </a:r>
            <a:endParaRPr lang="en-US" sz="2800" b="1" dirty="0">
              <a:solidFill>
                <a:srgbClr val="0000FF"/>
              </a:solidFill>
              <a:latin typeface="Book Antiqua" pitchFamily="18" charset="0"/>
            </a:endParaRPr>
          </a:p>
        </p:txBody>
      </p:sp>
      <p:sp>
        <p:nvSpPr>
          <p:cNvPr id="7" name="Line 3"/>
          <p:cNvSpPr>
            <a:spLocks noChangeShapeType="1"/>
          </p:cNvSpPr>
          <p:nvPr/>
        </p:nvSpPr>
        <p:spPr bwMode="auto">
          <a:xfrm>
            <a:off x="0"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t="13441"/>
          <a:stretch>
            <a:fillRect/>
          </a:stretch>
        </p:blipFill>
        <p:spPr bwMode="auto">
          <a:xfrm>
            <a:off x="533400" y="1219200"/>
            <a:ext cx="8170014" cy="5212080"/>
          </a:xfrm>
          <a:prstGeom prst="rect">
            <a:avLst/>
          </a:prstGeom>
          <a:noFill/>
          <a:ln w="9525">
            <a:noFill/>
            <a:miter lim="800000"/>
            <a:headEnd/>
            <a:tailEnd/>
          </a:ln>
        </p:spPr>
      </p:pic>
      <p:sp>
        <p:nvSpPr>
          <p:cNvPr id="5" name="Rectangle 4"/>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Different Components of TEM</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0"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t="1437"/>
          <a:stretch>
            <a:fillRect/>
          </a:stretch>
        </p:blipFill>
        <p:spPr bwMode="auto">
          <a:xfrm>
            <a:off x="533400" y="1219200"/>
            <a:ext cx="8353734" cy="5227320"/>
          </a:xfrm>
          <a:prstGeom prst="rect">
            <a:avLst/>
          </a:prstGeom>
          <a:noFill/>
          <a:ln w="9525">
            <a:noFill/>
            <a:miter lim="800000"/>
            <a:headEnd/>
            <a:tailEnd/>
          </a:ln>
        </p:spPr>
      </p:pic>
      <p:sp>
        <p:nvSpPr>
          <p:cNvPr id="5" name="Rectangle 4"/>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Some Typical TEM Models</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0"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TEM grid"/>
          <p:cNvPicPr>
            <a:picLocks noChangeAspect="1" noChangeArrowheads="1"/>
          </p:cNvPicPr>
          <p:nvPr/>
        </p:nvPicPr>
        <p:blipFill>
          <a:blip r:embed="rId2" cstate="print"/>
          <a:srcRect/>
          <a:stretch>
            <a:fillRect/>
          </a:stretch>
        </p:blipFill>
        <p:spPr bwMode="auto">
          <a:xfrm>
            <a:off x="2743200" y="2743200"/>
            <a:ext cx="3657600" cy="3657600"/>
          </a:xfrm>
          <a:prstGeom prst="rect">
            <a:avLst/>
          </a:prstGeom>
          <a:noFill/>
        </p:spPr>
      </p:pic>
      <p:sp>
        <p:nvSpPr>
          <p:cNvPr id="6" name="Rectangle 5"/>
          <p:cNvSpPr/>
          <p:nvPr/>
        </p:nvSpPr>
        <p:spPr>
          <a:xfrm>
            <a:off x="3810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TEM Grids </a:t>
            </a:r>
            <a:endParaRPr lang="en-US" sz="2800" b="1" dirty="0">
              <a:solidFill>
                <a:srgbClr val="0000FF"/>
              </a:solidFill>
              <a:latin typeface="Book Antiqua" pitchFamily="18" charset="0"/>
            </a:endParaRPr>
          </a:p>
        </p:txBody>
      </p:sp>
      <p:sp>
        <p:nvSpPr>
          <p:cNvPr id="7"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8" name="Rectangle 7"/>
          <p:cNvSpPr/>
          <p:nvPr/>
        </p:nvSpPr>
        <p:spPr>
          <a:xfrm>
            <a:off x="228600" y="1143000"/>
            <a:ext cx="8534400" cy="1569660"/>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Grid is a sieve woven from a thin metal wire, usually Nickel or Copper grids of 3 mm diameter are commercially available with different mesh sizes (generally of 50-400 mesh)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Image result for TEM grid with mesh size"/>
          <p:cNvPicPr>
            <a:picLocks noChangeAspect="1" noChangeArrowheads="1"/>
          </p:cNvPicPr>
          <p:nvPr/>
        </p:nvPicPr>
        <p:blipFill>
          <a:blip r:embed="rId2" cstate="print"/>
          <a:srcRect l="5893" t="16484" r="5709" b="36264"/>
          <a:stretch>
            <a:fillRect/>
          </a:stretch>
        </p:blipFill>
        <p:spPr bwMode="auto">
          <a:xfrm>
            <a:off x="1143000" y="1371600"/>
            <a:ext cx="7145085" cy="5120640"/>
          </a:xfrm>
          <a:prstGeom prst="rect">
            <a:avLst/>
          </a:prstGeom>
          <a:noFill/>
        </p:spPr>
      </p:pic>
      <p:sp>
        <p:nvSpPr>
          <p:cNvPr id="5" name="Rectangle 4"/>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Different Types of Grids</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2" descr="Image result for TEM grid with mesh siz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Image result for TEM grid with mesh siz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6" name="AutoShape 6" descr="Image result for TEM grid with mesh siz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8" name="AutoShape 8" descr="Image result for TEM grid with mesh siz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450" name="Picture 10" descr="Image result for TEM grid with mesh size"/>
          <p:cNvPicPr>
            <a:picLocks noChangeAspect="1" noChangeArrowheads="1"/>
          </p:cNvPicPr>
          <p:nvPr/>
        </p:nvPicPr>
        <p:blipFill>
          <a:blip r:embed="rId2" cstate="print"/>
          <a:srcRect/>
          <a:stretch>
            <a:fillRect/>
          </a:stretch>
        </p:blipFill>
        <p:spPr bwMode="auto">
          <a:xfrm>
            <a:off x="762000" y="4419600"/>
            <a:ext cx="7838609" cy="2011680"/>
          </a:xfrm>
          <a:prstGeom prst="rect">
            <a:avLst/>
          </a:prstGeom>
          <a:noFill/>
        </p:spPr>
      </p:pic>
      <p:sp>
        <p:nvSpPr>
          <p:cNvPr id="9" name="Rectangle 8"/>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Sample Preparation</a:t>
            </a:r>
            <a:endParaRPr lang="en-US" sz="2800" b="1" dirty="0">
              <a:solidFill>
                <a:srgbClr val="0000FF"/>
              </a:solidFill>
              <a:latin typeface="Book Antiqua" pitchFamily="18" charset="0"/>
            </a:endParaRPr>
          </a:p>
        </p:txBody>
      </p:sp>
      <p:sp>
        <p:nvSpPr>
          <p:cNvPr id="10"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11" name="Rectangle 10"/>
          <p:cNvSpPr/>
          <p:nvPr/>
        </p:nvSpPr>
        <p:spPr>
          <a:xfrm>
            <a:off x="304800" y="990600"/>
            <a:ext cx="8686800" cy="3046988"/>
          </a:xfrm>
          <a:prstGeom prst="rect">
            <a:avLst/>
          </a:prstGeom>
        </p:spPr>
        <p:txBody>
          <a:bodyPr wrap="square">
            <a:spAutoFit/>
          </a:bodyPr>
          <a:lstStyle/>
          <a:p>
            <a:pPr marL="365760" indent="-365760" algn="just">
              <a:buFont typeface="Wingdings" pitchFamily="2" charset="2"/>
              <a:buChar char="Ø"/>
            </a:pPr>
            <a:r>
              <a:rPr lang="en-US" sz="2400" dirty="0" smtClean="0">
                <a:solidFill>
                  <a:srgbClr val="0000FF"/>
                </a:solidFill>
                <a:latin typeface="Book Antiqua" pitchFamily="18" charset="0"/>
              </a:rPr>
              <a:t>You have to disperse a very tiny amount of sample in solvent like methanol, ethanol, acetone.</a:t>
            </a:r>
          </a:p>
          <a:p>
            <a:pPr marL="365760" indent="-365760" algn="just">
              <a:buFont typeface="Wingdings" pitchFamily="2" charset="2"/>
              <a:buChar char="Ø"/>
            </a:pPr>
            <a:r>
              <a:rPr lang="en-US" sz="2400" dirty="0" smtClean="0">
                <a:solidFill>
                  <a:srgbClr val="0000FF"/>
                </a:solidFill>
                <a:latin typeface="Book Antiqua" pitchFamily="18" charset="0"/>
              </a:rPr>
              <a:t>Selected solvent should be inert towards your compounds.</a:t>
            </a:r>
          </a:p>
          <a:p>
            <a:pPr marL="365760" indent="-365760" algn="just">
              <a:buFont typeface="Wingdings" pitchFamily="2" charset="2"/>
              <a:buChar char="Ø"/>
            </a:pPr>
            <a:r>
              <a:rPr lang="en-US" sz="2400" dirty="0" smtClean="0">
                <a:solidFill>
                  <a:srgbClr val="0000FF"/>
                </a:solidFill>
                <a:latin typeface="Book Antiqua" pitchFamily="18" charset="0"/>
              </a:rPr>
              <a:t>Solvent should be volatile enough to evaporate the solvent from your compound.</a:t>
            </a:r>
          </a:p>
          <a:p>
            <a:pPr marL="365760" indent="-365760" algn="just">
              <a:buFont typeface="Wingdings" pitchFamily="2" charset="2"/>
              <a:buChar char="Ø"/>
            </a:pPr>
            <a:r>
              <a:rPr lang="en-US" sz="2400" dirty="0" smtClean="0">
                <a:solidFill>
                  <a:srgbClr val="0000FF"/>
                </a:solidFill>
                <a:latin typeface="Book Antiqua" pitchFamily="18" charset="0"/>
              </a:rPr>
              <a:t>Then, </a:t>
            </a:r>
            <a:r>
              <a:rPr lang="en-US" sz="2400" dirty="0" err="1" smtClean="0">
                <a:solidFill>
                  <a:srgbClr val="0000FF"/>
                </a:solidFill>
                <a:latin typeface="Book Antiqua" pitchFamily="18" charset="0"/>
              </a:rPr>
              <a:t>sonicate</a:t>
            </a:r>
            <a:r>
              <a:rPr lang="en-US" sz="2400" dirty="0" smtClean="0">
                <a:solidFill>
                  <a:srgbClr val="0000FF"/>
                </a:solidFill>
                <a:latin typeface="Book Antiqua" pitchFamily="18" charset="0"/>
              </a:rPr>
              <a:t> little while and then drop cast by using capillary tube on surface of TEM grid and allow to evaporate the solvent.</a:t>
            </a:r>
            <a:endParaRPr lang="en-US" sz="2400" dirty="0">
              <a:solidFill>
                <a:srgbClr val="0000FF"/>
              </a:solidFill>
              <a:latin typeface="Book Antiqua"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63FA9B-E3B7-4727-BEFE-07D45F7DBC1A}" type="slidenum">
              <a:rPr lang="en-IN" smtClean="0"/>
              <a:pPr/>
              <a:t>27</a:t>
            </a:fld>
            <a:endParaRPr lang="en-IN"/>
          </a:p>
        </p:txBody>
      </p:sp>
      <p:pic>
        <p:nvPicPr>
          <p:cNvPr id="58370" name="Picture 2" descr="PRINCIPLE OF WORKING OF SEM&#10;• Incoming (primary) electrons&#10;– can be “reflected” (backscattered)&#10;from a bulk specimen.&#10;– ca..."/>
          <p:cNvPicPr>
            <a:picLocks noChangeAspect="1" noChangeArrowheads="1"/>
          </p:cNvPicPr>
          <p:nvPr/>
        </p:nvPicPr>
        <p:blipFill>
          <a:blip r:embed="rId2" cstate="print"/>
          <a:srcRect/>
          <a:stretch>
            <a:fillRect/>
          </a:stretch>
        </p:blipFill>
        <p:spPr bwMode="auto">
          <a:xfrm>
            <a:off x="0" y="0"/>
            <a:ext cx="9144000" cy="6865168"/>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TEM Images</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438400" y="6324600"/>
            <a:ext cx="6019800" cy="369332"/>
          </a:xfrm>
          <a:prstGeom prst="rect">
            <a:avLst/>
          </a:prstGeom>
        </p:spPr>
        <p:txBody>
          <a:bodyPr wrap="square">
            <a:spAutoFit/>
          </a:bodyPr>
          <a:lstStyle/>
          <a:p>
            <a:pPr algn="just"/>
            <a:r>
              <a:rPr lang="en-US" b="1" dirty="0" err="1" smtClean="0">
                <a:solidFill>
                  <a:srgbClr val="0000FF"/>
                </a:solidFill>
                <a:latin typeface="Book Antiqua" pitchFamily="18" charset="0"/>
              </a:rPr>
              <a:t>Swapan</a:t>
            </a:r>
            <a:r>
              <a:rPr lang="en-US" b="1" dirty="0" smtClean="0">
                <a:solidFill>
                  <a:srgbClr val="0000FF"/>
                </a:solidFill>
                <a:latin typeface="Book Antiqua" pitchFamily="18" charset="0"/>
              </a:rPr>
              <a:t>. K. Das, </a:t>
            </a:r>
            <a:r>
              <a:rPr lang="en-US" b="1" i="1" dirty="0" smtClean="0">
                <a:solidFill>
                  <a:srgbClr val="0000FF"/>
                </a:solidFill>
                <a:latin typeface="Book Antiqua" pitchFamily="18" charset="0"/>
              </a:rPr>
              <a:t>et.al. Chem. Eng</a:t>
            </a:r>
            <a:r>
              <a:rPr lang="en-US" sz="1600" b="1" i="1" dirty="0" smtClean="0">
                <a:solidFill>
                  <a:srgbClr val="0000FF"/>
                </a:solidFill>
                <a:latin typeface="Book Antiqua" pitchFamily="18" charset="0"/>
              </a:rPr>
              <a:t>. Sci. 2016, </a:t>
            </a:r>
            <a:r>
              <a:rPr lang="en-US" sz="1600" dirty="0" smtClean="0">
                <a:solidFill>
                  <a:srgbClr val="0000FF"/>
                </a:solidFill>
                <a:latin typeface="Book Antiqua" pitchFamily="18" charset="0"/>
              </a:rPr>
              <a:t>145, 21–30</a:t>
            </a:r>
            <a:endParaRPr lang="en-US" sz="1600" b="1" dirty="0">
              <a:solidFill>
                <a:srgbClr val="0000FF"/>
              </a:solidFill>
              <a:latin typeface="Book Antiqua" pitchFamily="18" charset="0"/>
            </a:endParaRPr>
          </a:p>
        </p:txBody>
      </p:sp>
      <p:pic>
        <p:nvPicPr>
          <p:cNvPr id="8" name="Picture 7" descr="C:\Users\DASSK\Desktop\CTNFs-work\TEM\15-07-2015\cp3-0033.tif"/>
          <p:cNvPicPr>
            <a:picLocks noChangeAspect="1"/>
          </p:cNvPicPr>
          <p:nvPr/>
        </p:nvPicPr>
        <p:blipFill rotWithShape="1">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3740" t="5762" r="25210" b="4892"/>
          <a:stretch/>
        </p:blipFill>
        <p:spPr bwMode="auto">
          <a:xfrm>
            <a:off x="4343400" y="1524000"/>
            <a:ext cx="4496268" cy="3749040"/>
          </a:xfrm>
          <a:prstGeom prst="rect">
            <a:avLst/>
          </a:prstGeom>
          <a:noFill/>
          <a:ln>
            <a:noFill/>
          </a:ln>
          <a:extLst>
            <a:ext uri="{53640926-AAD7-44D8-BBD7-CCE9431645EC}">
              <a14:shadowObscured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1027" name="Picture 3"/>
          <p:cNvPicPr>
            <a:picLocks noChangeAspect="1" noChangeArrowheads="1"/>
          </p:cNvPicPr>
          <p:nvPr/>
        </p:nvPicPr>
        <p:blipFill>
          <a:blip r:embed="rId3" cstate="print"/>
          <a:srcRect r="6523"/>
          <a:stretch>
            <a:fillRect/>
          </a:stretch>
        </p:blipFill>
        <p:spPr bwMode="auto">
          <a:xfrm>
            <a:off x="381000" y="2286000"/>
            <a:ext cx="3733800" cy="2660904"/>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447800" y="762000"/>
            <a:ext cx="5934210" cy="5303520"/>
          </a:xfrm>
          <a:prstGeom prst="rect">
            <a:avLst/>
          </a:prstGeom>
          <a:noFill/>
          <a:ln w="9525">
            <a:noFill/>
            <a:miter lim="800000"/>
            <a:headEnd/>
            <a:tailEnd/>
          </a:ln>
        </p:spPr>
      </p:pic>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TEM Images</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6858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438400" y="6324600"/>
            <a:ext cx="6477000" cy="369332"/>
          </a:xfrm>
          <a:prstGeom prst="rect">
            <a:avLst/>
          </a:prstGeom>
        </p:spPr>
        <p:txBody>
          <a:bodyPr wrap="square">
            <a:spAutoFit/>
          </a:bodyPr>
          <a:lstStyle/>
          <a:p>
            <a:pPr algn="just"/>
            <a:r>
              <a:rPr lang="en-US" b="1" dirty="0" err="1" smtClean="0">
                <a:solidFill>
                  <a:srgbClr val="0000FF"/>
                </a:solidFill>
                <a:latin typeface="Book Antiqua" pitchFamily="18" charset="0"/>
              </a:rPr>
              <a:t>Swapan</a:t>
            </a:r>
            <a:r>
              <a:rPr lang="en-US" b="1" dirty="0" smtClean="0">
                <a:solidFill>
                  <a:srgbClr val="0000FF"/>
                </a:solidFill>
                <a:latin typeface="Book Antiqua" pitchFamily="18" charset="0"/>
              </a:rPr>
              <a:t>. K. Das, </a:t>
            </a:r>
            <a:r>
              <a:rPr lang="en-US" b="1" i="1" dirty="0" smtClean="0">
                <a:solidFill>
                  <a:srgbClr val="0000FF"/>
                </a:solidFill>
                <a:latin typeface="Book Antiqua" pitchFamily="18" charset="0"/>
              </a:rPr>
              <a:t>et.al. Chem. </a:t>
            </a:r>
            <a:r>
              <a:rPr lang="en-US" b="1" i="1" dirty="0" err="1" smtClean="0">
                <a:solidFill>
                  <a:srgbClr val="0000FF"/>
                </a:solidFill>
                <a:latin typeface="Book Antiqua" pitchFamily="18" charset="0"/>
              </a:rPr>
              <a:t>Commun</a:t>
            </a:r>
            <a:r>
              <a:rPr lang="en-US" b="1" i="1" dirty="0" smtClean="0">
                <a:solidFill>
                  <a:srgbClr val="0000FF"/>
                </a:solidFill>
                <a:latin typeface="Book Antiqua" pitchFamily="18" charset="0"/>
              </a:rPr>
              <a:t>.</a:t>
            </a:r>
            <a:r>
              <a:rPr lang="en-US" i="1" dirty="0" smtClean="0">
                <a:solidFill>
                  <a:srgbClr val="0000FF"/>
                </a:solidFill>
                <a:latin typeface="Book Antiqua" pitchFamily="18" charset="0"/>
              </a:rPr>
              <a:t> </a:t>
            </a:r>
            <a:r>
              <a:rPr lang="en-US" dirty="0" smtClean="0">
                <a:solidFill>
                  <a:srgbClr val="0000FF"/>
                </a:solidFill>
                <a:latin typeface="Book Antiqua" pitchFamily="18" charset="0"/>
              </a:rPr>
              <a:t>2012, </a:t>
            </a:r>
            <a:r>
              <a:rPr lang="en-US" b="1" dirty="0" smtClean="0">
                <a:solidFill>
                  <a:srgbClr val="0000FF"/>
                </a:solidFill>
                <a:latin typeface="Book Antiqua" pitchFamily="18" charset="0"/>
              </a:rPr>
              <a:t>48, 2891–2893 </a:t>
            </a:r>
            <a:endParaRPr lang="en-US" b="1" dirty="0">
              <a:solidFill>
                <a:srgbClr val="0000FF"/>
              </a:solidFill>
              <a:latin typeface="Book Antiqua"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Scanning Electron Microscope</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523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9" name="Rectangle 8"/>
          <p:cNvSpPr/>
          <p:nvPr/>
        </p:nvSpPr>
        <p:spPr>
          <a:xfrm>
            <a:off x="3352800" y="928670"/>
            <a:ext cx="5638800" cy="5863144"/>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SEM is a scientific equipment that use a beam of energetic electrons to examine objects on a very fine scale.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This type of microscope was developed due to the limitations of light/optical microscope which are limited by the physics of light.</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In early 1930’s this theoretical limit had been reached and then there was a scientific desire to see the fine details of the interior structure of the organic cells (nucleus, mitochondria,)</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This require 10,000x plus magnification which was not possible existing optical microscopes.</a:t>
            </a:r>
          </a:p>
        </p:txBody>
      </p:sp>
      <p:pic>
        <p:nvPicPr>
          <p:cNvPr id="1026" name="Picture 2"/>
          <p:cNvPicPr>
            <a:picLocks noChangeAspect="1" noChangeArrowheads="1"/>
          </p:cNvPicPr>
          <p:nvPr/>
        </p:nvPicPr>
        <p:blipFill>
          <a:blip r:embed="rId2" cstate="print"/>
          <a:srcRect/>
          <a:stretch>
            <a:fillRect/>
          </a:stretch>
        </p:blipFill>
        <p:spPr bwMode="auto">
          <a:xfrm>
            <a:off x="228600" y="1066800"/>
            <a:ext cx="3196786" cy="4846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Application of TEM</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0"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228600" y="1143000"/>
            <a:ext cx="8534400" cy="2616101"/>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Distribution and size of the pore; </a:t>
            </a:r>
            <a:r>
              <a:rPr lang="en-US" sz="2400" dirty="0" err="1" smtClean="0">
                <a:solidFill>
                  <a:srgbClr val="0000FF"/>
                </a:solidFill>
                <a:latin typeface="Book Antiqua" pitchFamily="18" charset="0"/>
              </a:rPr>
              <a:t>micropores</a:t>
            </a:r>
            <a:r>
              <a:rPr lang="en-US" sz="2400" dirty="0" smtClean="0">
                <a:solidFill>
                  <a:srgbClr val="0000FF"/>
                </a:solidFill>
                <a:latin typeface="Book Antiqua" pitchFamily="18" charset="0"/>
              </a:rPr>
              <a:t>, </a:t>
            </a:r>
            <a:r>
              <a:rPr lang="en-US" sz="2400" dirty="0" err="1" smtClean="0">
                <a:solidFill>
                  <a:srgbClr val="0000FF"/>
                </a:solidFill>
                <a:latin typeface="Book Antiqua" pitchFamily="18" charset="0"/>
              </a:rPr>
              <a:t>mesopores</a:t>
            </a:r>
            <a:r>
              <a:rPr lang="en-US" sz="2400" dirty="0" smtClean="0">
                <a:solidFill>
                  <a:srgbClr val="0000FF"/>
                </a:solidFill>
                <a:latin typeface="Book Antiqua" pitchFamily="18" charset="0"/>
              </a:rPr>
              <a:t> and </a:t>
            </a:r>
            <a:r>
              <a:rPr lang="en-US" sz="2400" dirty="0" err="1" smtClean="0">
                <a:solidFill>
                  <a:srgbClr val="0000FF"/>
                </a:solidFill>
                <a:latin typeface="Book Antiqua" pitchFamily="18" charset="0"/>
              </a:rPr>
              <a:t>macropores</a:t>
            </a:r>
            <a:endParaRPr lang="en-US" sz="2400" dirty="0" smtClean="0">
              <a:solidFill>
                <a:srgbClr val="0000FF"/>
              </a:solidFill>
              <a:latin typeface="Book Antiqua" pitchFamily="18" charset="0"/>
            </a:endParaRP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Lattice distribution.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Polymer crystalline structure and morphology</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Polymer composition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Distribution of disperse nanoparticles on a support matrix.</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63FA9B-E3B7-4727-BEFE-07D45F7DBC1A}" type="slidenum">
              <a:rPr lang="en-IN" smtClean="0"/>
              <a:pPr/>
              <a:t>31</a:t>
            </a:fld>
            <a:endParaRPr lang="en-IN"/>
          </a:p>
        </p:txBody>
      </p:sp>
      <p:pic>
        <p:nvPicPr>
          <p:cNvPr id="59394" name="Picture 2" descr="1.Electron cannon.&#10;2. Electro-magnetic&#10;lenses to focus the&#10;electron beam .3. Vacuum pumps&#10;system&#10;.&#10;4.Opening to insert the..."/>
          <p:cNvPicPr>
            <a:picLocks noChangeAspect="1" noChangeArrowheads="1"/>
          </p:cNvPicPr>
          <p:nvPr/>
        </p:nvPicPr>
        <p:blipFill>
          <a:blip r:embed="rId2" cstate="print"/>
          <a:srcRect/>
          <a:stretch>
            <a:fillRect/>
          </a:stretch>
        </p:blipFill>
        <p:spPr bwMode="auto">
          <a:xfrm>
            <a:off x="0" y="0"/>
            <a:ext cx="9144000" cy="6865168"/>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600" y="1112520"/>
          <a:ext cx="8534400" cy="5390220"/>
        </p:xfrm>
        <a:graphic>
          <a:graphicData uri="http://schemas.openxmlformats.org/drawingml/2006/table">
            <a:tbl>
              <a:tblPr/>
              <a:tblGrid>
                <a:gridCol w="3601673"/>
                <a:gridCol w="4932727"/>
              </a:tblGrid>
              <a:tr h="431460">
                <a:tc>
                  <a:txBody>
                    <a:bodyPr/>
                    <a:lstStyle/>
                    <a:p>
                      <a:pPr algn="ctr">
                        <a:spcAft>
                          <a:spcPts val="600"/>
                        </a:spcAft>
                      </a:pPr>
                      <a:r>
                        <a:rPr lang="en-US" sz="2400" b="1" dirty="0" smtClean="0">
                          <a:solidFill>
                            <a:srgbClr val="C00000"/>
                          </a:solidFill>
                          <a:latin typeface="Book Antiqua" pitchFamily="18" charset="0"/>
                        </a:rPr>
                        <a:t>Optical Microscope</a:t>
                      </a:r>
                      <a:endParaRPr lang="en-US" sz="2400" b="1" dirty="0">
                        <a:solidFill>
                          <a:srgbClr val="C00000"/>
                        </a:solidFill>
                        <a:latin typeface="Book Antiqua" pitchFamily="18" charset="0"/>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spcAft>
                          <a:spcPts val="600"/>
                        </a:spcAft>
                      </a:pPr>
                      <a:r>
                        <a:rPr lang="en-US" sz="2400" b="1" dirty="0" smtClean="0">
                          <a:solidFill>
                            <a:srgbClr val="C00000"/>
                          </a:solidFill>
                          <a:latin typeface="Book Antiqua" pitchFamily="18" charset="0"/>
                        </a:rPr>
                        <a:t>Electron</a:t>
                      </a:r>
                      <a:r>
                        <a:rPr lang="en-US" sz="2400" b="1" baseline="0" dirty="0" smtClean="0">
                          <a:solidFill>
                            <a:srgbClr val="C00000"/>
                          </a:solidFill>
                          <a:latin typeface="Book Antiqua" pitchFamily="18" charset="0"/>
                        </a:rPr>
                        <a:t> Microscope</a:t>
                      </a:r>
                      <a:endParaRPr lang="en-US" sz="2400" b="1" dirty="0">
                        <a:solidFill>
                          <a:srgbClr val="C00000"/>
                        </a:solidFill>
                        <a:latin typeface="Book Antiqua" pitchFamily="18" charset="0"/>
                      </a:endParaRP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33020">
                <a:tc>
                  <a:txBody>
                    <a:bodyPr/>
                    <a:lstStyle/>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The source is light</a:t>
                      </a:r>
                    </a:p>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The lenses used here</a:t>
                      </a:r>
                      <a:r>
                        <a:rPr lang="en-US" sz="2400" baseline="0" dirty="0" smtClean="0">
                          <a:solidFill>
                            <a:srgbClr val="0000FF"/>
                          </a:solidFill>
                          <a:latin typeface="Book Antiqua" pitchFamily="18" charset="0"/>
                        </a:rPr>
                        <a:t> glass items.</a:t>
                      </a:r>
                    </a:p>
                    <a:p>
                      <a:pPr marL="274320" indent="-274320" algn="just">
                        <a:spcAft>
                          <a:spcPts val="600"/>
                        </a:spcAft>
                        <a:buFont typeface="Wingdings" pitchFamily="2" charset="2"/>
                        <a:buChar char="Ø"/>
                      </a:pPr>
                      <a:endParaRPr lang="en-US" sz="2400" baseline="0" dirty="0" smtClean="0">
                        <a:solidFill>
                          <a:srgbClr val="0000FF"/>
                        </a:solidFill>
                        <a:latin typeface="Book Antiqua" pitchFamily="18" charset="0"/>
                      </a:endParaRPr>
                    </a:p>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The images you can</a:t>
                      </a:r>
                      <a:r>
                        <a:rPr lang="en-US" sz="2400" baseline="0" dirty="0" smtClean="0">
                          <a:solidFill>
                            <a:srgbClr val="0000FF"/>
                          </a:solidFill>
                          <a:latin typeface="Book Antiqua" pitchFamily="18" charset="0"/>
                        </a:rPr>
                        <a:t> observed in the camera in the eyepiece.</a:t>
                      </a:r>
                      <a:endParaRPr lang="en-US" sz="2400" dirty="0" smtClean="0">
                        <a:solidFill>
                          <a:srgbClr val="0000FF"/>
                        </a:solidFill>
                        <a:latin typeface="Book Antiqua" pitchFamily="18" charset="0"/>
                      </a:endParaRPr>
                    </a:p>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The magnified image of the specimen that you can observe</a:t>
                      </a:r>
                      <a:r>
                        <a:rPr lang="en-US" sz="2400" baseline="0" dirty="0" smtClean="0">
                          <a:solidFill>
                            <a:srgbClr val="0000FF"/>
                          </a:solidFill>
                          <a:latin typeface="Book Antiqua" pitchFamily="18" charset="0"/>
                        </a:rPr>
                        <a:t> of r</a:t>
                      </a:r>
                      <a:r>
                        <a:rPr lang="en-US" sz="2400" dirty="0" smtClean="0">
                          <a:solidFill>
                            <a:srgbClr val="0000FF"/>
                          </a:solidFill>
                          <a:latin typeface="Book Antiqua" pitchFamily="18" charset="0"/>
                        </a:rPr>
                        <a:t>esolution 200 nm (1000X</a:t>
                      </a:r>
                      <a:r>
                        <a:rPr lang="en-US" sz="2400" baseline="0" dirty="0" smtClean="0">
                          <a:solidFill>
                            <a:srgbClr val="0000FF"/>
                          </a:solidFill>
                          <a:latin typeface="Book Antiqua" pitchFamily="18" charset="0"/>
                        </a:rPr>
                        <a:t> magnification</a:t>
                      </a:r>
                      <a:r>
                        <a:rPr lang="en-US" sz="2400" dirty="0" smtClean="0">
                          <a:solidFill>
                            <a:srgbClr val="0000FF"/>
                          </a:solidFill>
                          <a:latin typeface="Book Antiqua"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The</a:t>
                      </a:r>
                      <a:r>
                        <a:rPr lang="en-US" sz="2400" baseline="0" dirty="0" smtClean="0">
                          <a:solidFill>
                            <a:srgbClr val="0000FF"/>
                          </a:solidFill>
                          <a:latin typeface="Book Antiqua" pitchFamily="18" charset="0"/>
                        </a:rPr>
                        <a:t> source is the energetic electrons</a:t>
                      </a:r>
                    </a:p>
                    <a:p>
                      <a:pPr marL="274320" indent="-274320" algn="just">
                        <a:spcAft>
                          <a:spcPts val="600"/>
                        </a:spcAft>
                        <a:buFont typeface="Wingdings" pitchFamily="2" charset="2"/>
                        <a:buChar char="Ø"/>
                      </a:pPr>
                      <a:r>
                        <a:rPr lang="en-US" sz="2400" baseline="0" dirty="0" smtClean="0">
                          <a:solidFill>
                            <a:srgbClr val="0000FF"/>
                          </a:solidFill>
                          <a:latin typeface="Book Antiqua" pitchFamily="18" charset="0"/>
                        </a:rPr>
                        <a:t>The lenses are replaced by a series of coil shaped electromagnets through which electron can travels.</a:t>
                      </a:r>
                    </a:p>
                    <a:p>
                      <a:pPr marL="274320" indent="-274320" algn="just">
                        <a:spcAft>
                          <a:spcPts val="600"/>
                        </a:spcAft>
                        <a:buFont typeface="Wingdings" pitchFamily="2" charset="2"/>
                        <a:buChar char="Ø"/>
                      </a:pPr>
                      <a:r>
                        <a:rPr lang="en-US" sz="2400" baseline="0" dirty="0" smtClean="0">
                          <a:solidFill>
                            <a:srgbClr val="0000FF"/>
                          </a:solidFill>
                          <a:latin typeface="Book Antiqua" pitchFamily="18" charset="0"/>
                        </a:rPr>
                        <a:t>The image is formed as photograph (Electron micrograph) or as an image on a TV screen.</a:t>
                      </a:r>
                    </a:p>
                    <a:p>
                      <a:pPr marL="274320" indent="-274320" algn="just">
                        <a:spcAft>
                          <a:spcPts val="600"/>
                        </a:spcAft>
                        <a:buFont typeface="Wingdings" pitchFamily="2" charset="2"/>
                        <a:buChar char="Ø"/>
                      </a:pPr>
                      <a:r>
                        <a:rPr lang="en-US" sz="2400" baseline="0" dirty="0" smtClean="0">
                          <a:solidFill>
                            <a:srgbClr val="0000FF"/>
                          </a:solidFill>
                          <a:latin typeface="Book Antiqua" pitchFamily="18" charset="0"/>
                        </a:rPr>
                        <a:t>Resolution 0.2 nm (50,000 X magnification)</a:t>
                      </a:r>
                      <a:endParaRPr lang="en-US" sz="2400" dirty="0">
                        <a:solidFill>
                          <a:srgbClr val="0000FF"/>
                        </a:solidFill>
                        <a:latin typeface="Book Antiqu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Comparison Optical and Electron Microscopy</a:t>
            </a:r>
            <a:endParaRPr lang="en-US" sz="2800" b="1" dirty="0">
              <a:solidFill>
                <a:srgbClr val="0000FF"/>
              </a:solidFill>
              <a:latin typeface="Book Antiqua" pitchFamily="18" charset="0"/>
            </a:endParaRPr>
          </a:p>
        </p:txBody>
      </p:sp>
      <p:sp>
        <p:nvSpPr>
          <p:cNvPr id="9" name="Line 3"/>
          <p:cNvSpPr>
            <a:spLocks noChangeShapeType="1"/>
          </p:cNvSpPr>
          <p:nvPr/>
        </p:nvSpPr>
        <p:spPr bwMode="auto">
          <a:xfrm>
            <a:off x="0"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Comparison Between SEM and TEM</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graphicFrame>
        <p:nvGraphicFramePr>
          <p:cNvPr id="7" name="Table 6"/>
          <p:cNvGraphicFramePr>
            <a:graphicFrameLocks noGrp="1"/>
          </p:cNvGraphicFramePr>
          <p:nvPr/>
        </p:nvGraphicFramePr>
        <p:xfrm>
          <a:off x="457200" y="1341120"/>
          <a:ext cx="8305800" cy="4907280"/>
        </p:xfrm>
        <a:graphic>
          <a:graphicData uri="http://schemas.openxmlformats.org/drawingml/2006/table">
            <a:tbl>
              <a:tblPr/>
              <a:tblGrid>
                <a:gridCol w="3810000"/>
                <a:gridCol w="4495800"/>
              </a:tblGrid>
              <a:tr h="417342">
                <a:tc>
                  <a:txBody>
                    <a:bodyPr/>
                    <a:lstStyle/>
                    <a:p>
                      <a:pPr algn="ctr"/>
                      <a:r>
                        <a:rPr lang="en-US" sz="2800" b="1" dirty="0" smtClean="0">
                          <a:solidFill>
                            <a:srgbClr val="C00000"/>
                          </a:solidFill>
                          <a:latin typeface="Book Antiqua" pitchFamily="18" charset="0"/>
                        </a:rPr>
                        <a:t>TEM</a:t>
                      </a:r>
                      <a:endParaRPr lang="en-US" sz="2800" b="1" dirty="0">
                        <a:solidFill>
                          <a:srgbClr val="C00000"/>
                        </a:solidFill>
                        <a:latin typeface="Book Antiqua" pitchFamily="18" charset="0"/>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r>
                        <a:rPr lang="en-US" sz="2800" b="1" dirty="0" smtClean="0">
                          <a:solidFill>
                            <a:srgbClr val="C00000"/>
                          </a:solidFill>
                          <a:latin typeface="Book Antiqua" pitchFamily="18" charset="0"/>
                        </a:rPr>
                        <a:t>SEM</a:t>
                      </a:r>
                      <a:endParaRPr lang="en-US" sz="2800" b="1" dirty="0">
                        <a:solidFill>
                          <a:srgbClr val="C00000"/>
                        </a:solidFill>
                        <a:latin typeface="Book Antiqua" pitchFamily="18" charset="0"/>
                      </a:endParaRP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23890">
                <a:tc>
                  <a:txBody>
                    <a:bodyPr/>
                    <a:lstStyle/>
                    <a:p>
                      <a:pPr marL="274320" indent="-274320" algn="just">
                        <a:buFont typeface="Wingdings" pitchFamily="2" charset="2"/>
                        <a:buChar char="Ø"/>
                      </a:pPr>
                      <a:r>
                        <a:rPr lang="en-US" sz="2400" dirty="0" smtClean="0">
                          <a:solidFill>
                            <a:srgbClr val="0000FF"/>
                          </a:solidFill>
                          <a:latin typeface="Book Antiqua" pitchFamily="18" charset="0"/>
                        </a:rPr>
                        <a:t>) Electron beam passes through the thin sample.</a:t>
                      </a:r>
                    </a:p>
                    <a:p>
                      <a:pPr marL="274320" indent="-274320" algn="just">
                        <a:buFont typeface="Wingdings" pitchFamily="2" charset="2"/>
                        <a:buChar char="Ø"/>
                      </a:pPr>
                      <a:r>
                        <a:rPr lang="en-US" sz="2400" dirty="0" smtClean="0">
                          <a:solidFill>
                            <a:srgbClr val="0000FF"/>
                          </a:solidFill>
                          <a:latin typeface="Book Antiqua" pitchFamily="18" charset="0"/>
                        </a:rPr>
                        <a:t>Specially prepared thin samples</a:t>
                      </a:r>
                      <a:r>
                        <a:rPr lang="en-US" sz="2400" baseline="0" dirty="0" smtClean="0">
                          <a:solidFill>
                            <a:srgbClr val="0000FF"/>
                          </a:solidFill>
                          <a:latin typeface="Book Antiqua" pitchFamily="18" charset="0"/>
                        </a:rPr>
                        <a:t> are supported on TEM grids.</a:t>
                      </a:r>
                    </a:p>
                    <a:p>
                      <a:pPr marL="274320" indent="-274320" algn="just">
                        <a:buFont typeface="Wingdings" pitchFamily="2" charset="2"/>
                        <a:buChar char="Ø"/>
                      </a:pPr>
                      <a:r>
                        <a:rPr lang="en-US" sz="2400" baseline="0" dirty="0" smtClean="0">
                          <a:solidFill>
                            <a:srgbClr val="0000FF"/>
                          </a:solidFill>
                          <a:latin typeface="Book Antiqua" pitchFamily="18" charset="0"/>
                        </a:rPr>
                        <a:t>Specimen stage halfway down column.</a:t>
                      </a:r>
                    </a:p>
                    <a:p>
                      <a:pPr marL="274320" indent="-274320" algn="just">
                        <a:buFont typeface="Wingdings" pitchFamily="2" charset="2"/>
                        <a:buChar char="Ø"/>
                      </a:pPr>
                      <a:r>
                        <a:rPr lang="en-US" sz="2400" baseline="0" dirty="0" smtClean="0">
                          <a:solidFill>
                            <a:srgbClr val="0000FF"/>
                          </a:solidFill>
                          <a:latin typeface="Book Antiqua" pitchFamily="18" charset="0"/>
                        </a:rPr>
                        <a:t>Image shown on fluorescent screen.</a:t>
                      </a:r>
                    </a:p>
                    <a:p>
                      <a:pPr marL="274320" indent="-274320" algn="just">
                        <a:buFont typeface="Wingdings" pitchFamily="2" charset="2"/>
                        <a:buChar char="Ø"/>
                      </a:pPr>
                      <a:r>
                        <a:rPr lang="en-US" sz="2400" baseline="0" dirty="0" smtClean="0">
                          <a:solidFill>
                            <a:srgbClr val="0000FF"/>
                          </a:solidFill>
                          <a:latin typeface="Book Antiqua" pitchFamily="18" charset="0"/>
                        </a:rPr>
                        <a:t>Image is a 2D projection of the sample</a:t>
                      </a:r>
                      <a:endParaRPr lang="en-US" sz="2400" dirty="0" smtClean="0">
                        <a:solidFill>
                          <a:srgbClr val="0000FF"/>
                        </a:solidFill>
                        <a:latin typeface="Book Antiqua" pitchFamily="18" charset="0"/>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marL="274320" indent="-274320" algn="just">
                        <a:buFont typeface="Wingdings" pitchFamily="2" charset="2"/>
                        <a:buChar char="Ø"/>
                      </a:pPr>
                      <a:r>
                        <a:rPr lang="en-US" sz="2400" dirty="0" smtClean="0">
                          <a:solidFill>
                            <a:srgbClr val="0000FF"/>
                          </a:solidFill>
                          <a:latin typeface="Book Antiqua" pitchFamily="18" charset="0"/>
                        </a:rPr>
                        <a:t>Electron beam scan over surface of sample.</a:t>
                      </a:r>
                    </a:p>
                    <a:p>
                      <a:pPr marL="274320" indent="-274320" algn="just">
                        <a:buFont typeface="Wingdings" pitchFamily="2" charset="2"/>
                        <a:buChar char="Ø"/>
                      </a:pPr>
                      <a:r>
                        <a:rPr lang="en-US" sz="2400" dirty="0" smtClean="0">
                          <a:solidFill>
                            <a:srgbClr val="0000FF"/>
                          </a:solidFill>
                          <a:latin typeface="Book Antiqua" pitchFamily="18" charset="0"/>
                        </a:rPr>
                        <a:t>Sample can</a:t>
                      </a:r>
                      <a:r>
                        <a:rPr lang="en-US" sz="2400" baseline="0" dirty="0" smtClean="0">
                          <a:solidFill>
                            <a:srgbClr val="0000FF"/>
                          </a:solidFill>
                          <a:latin typeface="Book Antiqua" pitchFamily="18" charset="0"/>
                        </a:rPr>
                        <a:t> be any thickness and is mounted on an aluminum stub, carbon tape.</a:t>
                      </a:r>
                    </a:p>
                    <a:p>
                      <a:pPr marL="274320" indent="-274320" algn="just">
                        <a:buFont typeface="Wingdings" pitchFamily="2" charset="2"/>
                        <a:buChar char="Ø"/>
                      </a:pPr>
                      <a:r>
                        <a:rPr lang="en-US" sz="2400" baseline="0" dirty="0" smtClean="0">
                          <a:solidFill>
                            <a:srgbClr val="0000FF"/>
                          </a:solidFill>
                          <a:latin typeface="Book Antiqua" pitchFamily="18" charset="0"/>
                        </a:rPr>
                        <a:t>Specimen stage in the chamber at the bottom of the column.</a:t>
                      </a:r>
                    </a:p>
                    <a:p>
                      <a:pPr marL="274320" indent="-274320" algn="just">
                        <a:buFont typeface="Wingdings" pitchFamily="2" charset="2"/>
                        <a:buChar char="Ø"/>
                      </a:pPr>
                      <a:r>
                        <a:rPr lang="en-US" sz="2400" baseline="0" dirty="0" smtClean="0">
                          <a:solidFill>
                            <a:srgbClr val="0000FF"/>
                          </a:solidFill>
                          <a:latin typeface="Book Antiqua" pitchFamily="18" charset="0"/>
                        </a:rPr>
                        <a:t>Image shown on TV monitor.</a:t>
                      </a:r>
                    </a:p>
                    <a:p>
                      <a:pPr marL="274320" indent="-274320" algn="just">
                        <a:buFont typeface="Wingdings" pitchFamily="2" charset="2"/>
                        <a:buChar char="Ø"/>
                      </a:pPr>
                      <a:r>
                        <a:rPr lang="en-US" sz="2400" baseline="0" dirty="0" smtClean="0">
                          <a:solidFill>
                            <a:srgbClr val="0000FF"/>
                          </a:solidFill>
                          <a:latin typeface="Book Antiqua" pitchFamily="18" charset="0"/>
                        </a:rPr>
                        <a:t>Image is of the surface of the sample.</a:t>
                      </a:r>
                      <a:endParaRPr lang="en-US" sz="2400" dirty="0">
                        <a:solidFill>
                          <a:srgbClr val="0000FF"/>
                        </a:solidFill>
                        <a:latin typeface="Book Antiqu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63FA9B-E3B7-4727-BEFE-07D45F7DBC1A}" type="slidenum">
              <a:rPr lang="en-IN" smtClean="0"/>
              <a:pPr/>
              <a:t>34</a:t>
            </a:fld>
            <a:endParaRPr lang="en-IN"/>
          </a:p>
        </p:txBody>
      </p:sp>
      <p:pic>
        <p:nvPicPr>
          <p:cNvPr id="286722" name="Picture 2" descr="Atomic Force Microscopy&#10;&#10;42&#10;&#10; "/>
          <p:cNvPicPr>
            <a:picLocks noChangeAspect="1" noChangeArrowheads="1"/>
          </p:cNvPicPr>
          <p:nvPr/>
        </p:nvPicPr>
        <p:blipFill>
          <a:blip r:embed="rId2" cstate="print"/>
          <a:srcRect/>
          <a:stretch>
            <a:fillRect/>
          </a:stretch>
        </p:blipFill>
        <p:spPr bwMode="auto">
          <a:xfrm>
            <a:off x="-1" y="0"/>
            <a:ext cx="9134453" cy="68580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Atomic Force Microscopy (AFM)</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pic>
        <p:nvPicPr>
          <p:cNvPr id="80898" name="Picture 2" descr="Atomic Force Microscopy&#10;AFM works by scanning a probe over the sample surface,&#10;building up a map of the height or topograp..."/>
          <p:cNvPicPr>
            <a:picLocks noChangeAspect="1" noChangeArrowheads="1"/>
          </p:cNvPicPr>
          <p:nvPr/>
        </p:nvPicPr>
        <p:blipFill>
          <a:blip r:embed="rId2" cstate="print"/>
          <a:srcRect l="23269" t="49526" r="29129" b="4475"/>
          <a:stretch>
            <a:fillRect/>
          </a:stretch>
        </p:blipFill>
        <p:spPr bwMode="auto">
          <a:xfrm>
            <a:off x="1828800" y="2286000"/>
            <a:ext cx="5293635" cy="3840480"/>
          </a:xfrm>
          <a:prstGeom prst="rect">
            <a:avLst/>
          </a:prstGeom>
          <a:noFill/>
        </p:spPr>
      </p:pic>
      <p:sp>
        <p:nvSpPr>
          <p:cNvPr id="6" name="Rectangle 5"/>
          <p:cNvSpPr/>
          <p:nvPr/>
        </p:nvSpPr>
        <p:spPr>
          <a:xfrm>
            <a:off x="457200" y="990600"/>
            <a:ext cx="8458200" cy="1200329"/>
          </a:xfrm>
          <a:prstGeom prst="rect">
            <a:avLst/>
          </a:prstGeom>
        </p:spPr>
        <p:txBody>
          <a:bodyPr wrap="square">
            <a:spAutoFit/>
          </a:bodyPr>
          <a:lstStyle/>
          <a:p>
            <a:pPr marL="365760" indent="-365760" algn="just">
              <a:buFont typeface="Wingdings" pitchFamily="2" charset="2"/>
              <a:buChar char="Ø"/>
            </a:pPr>
            <a:r>
              <a:rPr lang="en-US" sz="2400" dirty="0" smtClean="0">
                <a:solidFill>
                  <a:srgbClr val="0000FF"/>
                </a:solidFill>
                <a:latin typeface="Book Antiqua" pitchFamily="18" charset="0"/>
              </a:rPr>
              <a:t>The AFM works by scanning a probe over the sample surface building up a map of the height or topography of the surface as it goes along.</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 AFM was invented by IBM Scientists in 1982&#10;• Improved AFM was invented and used by Gerd&#10;Binnig et al. in 1980s which ear..."/>
          <p:cNvPicPr>
            <a:picLocks noChangeAspect="1" noChangeArrowheads="1"/>
          </p:cNvPicPr>
          <p:nvPr/>
        </p:nvPicPr>
        <p:blipFill>
          <a:blip r:embed="rId2" cstate="print"/>
          <a:srcRect l="77430" t="43007" r="5329" b="24843"/>
          <a:stretch>
            <a:fillRect/>
          </a:stretch>
        </p:blipFill>
        <p:spPr bwMode="auto">
          <a:xfrm>
            <a:off x="7010400" y="1066800"/>
            <a:ext cx="1676400" cy="2346960"/>
          </a:xfrm>
          <a:prstGeom prst="rect">
            <a:avLst/>
          </a:prstGeom>
          <a:noFill/>
        </p:spPr>
      </p:pic>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Discovery</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457200" y="990600"/>
            <a:ext cx="6096000" cy="2985433"/>
          </a:xfrm>
          <a:prstGeom prst="rect">
            <a:avLst/>
          </a:prstGeom>
        </p:spPr>
        <p:txBody>
          <a:bodyPr wrap="square">
            <a:spAutoFit/>
          </a:bodyPr>
          <a:lstStyle/>
          <a:p>
            <a:pPr marL="365760" indent="-365760" algn="just">
              <a:spcAft>
                <a:spcPts val="1200"/>
              </a:spcAft>
              <a:buFont typeface="Wingdings" pitchFamily="2" charset="2"/>
              <a:buChar char="Ø"/>
            </a:pPr>
            <a:r>
              <a:rPr lang="en-US" sz="2400" dirty="0" smtClean="0">
                <a:solidFill>
                  <a:srgbClr val="0000FF"/>
                </a:solidFill>
                <a:latin typeface="Book Antiqua" pitchFamily="18" charset="0"/>
              </a:rPr>
              <a:t>AFM was invented by IBM scientists in 1982.</a:t>
            </a:r>
          </a:p>
          <a:p>
            <a:pPr marL="365760" indent="-365760" algn="just">
              <a:spcAft>
                <a:spcPts val="1200"/>
              </a:spcAft>
              <a:buFont typeface="Wingdings" pitchFamily="2" charset="2"/>
              <a:buChar char="Ø"/>
            </a:pPr>
            <a:r>
              <a:rPr lang="en-US" sz="2400" dirty="0" smtClean="0">
                <a:solidFill>
                  <a:srgbClr val="0000FF"/>
                </a:solidFill>
                <a:latin typeface="Book Antiqua" pitchFamily="18" charset="0"/>
              </a:rPr>
              <a:t>Improved AFM was invented and used by </a:t>
            </a:r>
            <a:r>
              <a:rPr lang="en-US" sz="2400" dirty="0" err="1" smtClean="0">
                <a:solidFill>
                  <a:srgbClr val="0000FF"/>
                </a:solidFill>
                <a:latin typeface="Book Antiqua" pitchFamily="18" charset="0"/>
              </a:rPr>
              <a:t>Gred</a:t>
            </a:r>
            <a:r>
              <a:rPr lang="en-US" sz="2400" dirty="0" smtClean="0">
                <a:solidFill>
                  <a:srgbClr val="0000FF"/>
                </a:solidFill>
                <a:latin typeface="Book Antiqua" pitchFamily="18" charset="0"/>
              </a:rPr>
              <a:t> Binning at. el. in 1980s which earned them noble prize in 1986.</a:t>
            </a:r>
          </a:p>
          <a:p>
            <a:pPr marL="365760" indent="-365760" algn="just">
              <a:spcAft>
                <a:spcPts val="1200"/>
              </a:spcAft>
              <a:buFont typeface="Wingdings" pitchFamily="2" charset="2"/>
              <a:buChar char="Ø"/>
            </a:pPr>
            <a:r>
              <a:rPr lang="en-US" sz="2400" dirty="0" smtClean="0">
                <a:solidFill>
                  <a:srgbClr val="0000FF"/>
                </a:solidFill>
                <a:latin typeface="Book Antiqua" pitchFamily="18" charset="0"/>
              </a:rPr>
              <a:t>The first commercially available AFM introduced in 1989.</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90600"/>
            <a:ext cx="8686800" cy="5647700"/>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AFM consists of a cantilever with a sharp tip (probe) at its end that is used to scan the specimen surface.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cantilever is typically silicon or silicon nitride with a tip radius of curvature on the order of nanometers.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When the tip is brought into proximity of a sample surface, forces between the tip and the sample lead to a deflection of the cantilever. </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Depending on the situation, forces that are measured in AFM.</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Forces are such as mechanical contact force, van </a:t>
            </a:r>
            <a:r>
              <a:rPr lang="en-US" sz="2400" dirty="0" err="1" smtClean="0">
                <a:solidFill>
                  <a:srgbClr val="0000FF"/>
                </a:solidFill>
                <a:latin typeface="Book Antiqua" pitchFamily="18" charset="0"/>
              </a:rPr>
              <a:t>der</a:t>
            </a:r>
            <a:r>
              <a:rPr lang="en-US" sz="2400" dirty="0" smtClean="0">
                <a:solidFill>
                  <a:srgbClr val="0000FF"/>
                </a:solidFill>
                <a:latin typeface="Book Antiqua" pitchFamily="18" charset="0"/>
              </a:rPr>
              <a:t> Waals forces, capillary forces, chemical bonding, electrostatic forces, magnetic forces, solvation forces, etc. </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Then, AFM can generate an accurate topographic map of the surface features.</a:t>
            </a:r>
          </a:p>
        </p:txBody>
      </p:sp>
      <p:sp>
        <p:nvSpPr>
          <p:cNvPr id="6" name="Rectangle 5"/>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Principle</a:t>
            </a:r>
            <a:endParaRPr lang="en-US" sz="2800" b="1" dirty="0">
              <a:solidFill>
                <a:srgbClr val="0000FF"/>
              </a:solidFill>
              <a:latin typeface="Book Antiqua" pitchFamily="18" charset="0"/>
            </a:endParaRPr>
          </a:p>
        </p:txBody>
      </p:sp>
      <p:sp>
        <p:nvSpPr>
          <p:cNvPr id="7"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Scanning Modes</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457200" y="990600"/>
            <a:ext cx="8458200" cy="1800493"/>
          </a:xfrm>
          <a:prstGeom prst="rect">
            <a:avLst/>
          </a:prstGeom>
        </p:spPr>
        <p:txBody>
          <a:bodyPr wrap="square">
            <a:spAutoFit/>
          </a:bodyPr>
          <a:lstStyle/>
          <a:p>
            <a:pPr marL="365760" indent="-365760" algn="just">
              <a:spcAft>
                <a:spcPts val="600"/>
              </a:spcAft>
            </a:pPr>
            <a:r>
              <a:rPr lang="en-US" sz="2400" i="1" dirty="0" smtClean="0">
                <a:solidFill>
                  <a:srgbClr val="C00000"/>
                </a:solidFill>
                <a:latin typeface="Book Antiqua" pitchFamily="18" charset="0"/>
              </a:rPr>
              <a:t>There are different imaging modes of AFM</a:t>
            </a:r>
            <a:r>
              <a:rPr lang="en-US" sz="2400" dirty="0" smtClean="0">
                <a:solidFill>
                  <a:srgbClr val="0000FF"/>
                </a:solidFill>
                <a:latin typeface="Book Antiqua" pitchFamily="18" charset="0"/>
              </a:rPr>
              <a:t>.</a:t>
            </a:r>
          </a:p>
          <a:p>
            <a:pPr marL="457200" indent="-457200" algn="just">
              <a:spcAft>
                <a:spcPts val="600"/>
              </a:spcAft>
              <a:buFont typeface="+mj-lt"/>
              <a:buAutoNum type="arabicParenR"/>
            </a:pPr>
            <a:r>
              <a:rPr lang="en-US" sz="2400" dirty="0" smtClean="0">
                <a:solidFill>
                  <a:srgbClr val="0000FF"/>
                </a:solidFill>
                <a:latin typeface="Book Antiqua" pitchFamily="18" charset="0"/>
              </a:rPr>
              <a:t>Contact mode.</a:t>
            </a:r>
          </a:p>
          <a:p>
            <a:pPr marL="457200" indent="-457200" algn="just">
              <a:spcAft>
                <a:spcPts val="600"/>
              </a:spcAft>
              <a:buFont typeface="+mj-lt"/>
              <a:buAutoNum type="arabicParenR"/>
            </a:pPr>
            <a:r>
              <a:rPr lang="en-US" sz="2400" dirty="0" smtClean="0">
                <a:solidFill>
                  <a:srgbClr val="0000FF"/>
                </a:solidFill>
                <a:latin typeface="Book Antiqua" pitchFamily="18" charset="0"/>
              </a:rPr>
              <a:t>Non-contact mode.</a:t>
            </a:r>
          </a:p>
          <a:p>
            <a:pPr marL="457200" indent="-457200" algn="just">
              <a:spcAft>
                <a:spcPts val="600"/>
              </a:spcAft>
              <a:buFont typeface="+mj-lt"/>
              <a:buAutoNum type="arabicParenR"/>
            </a:pPr>
            <a:r>
              <a:rPr lang="en-US" sz="2400" dirty="0" smtClean="0">
                <a:solidFill>
                  <a:srgbClr val="0000FF"/>
                </a:solidFill>
                <a:latin typeface="Book Antiqua" pitchFamily="18" charset="0"/>
              </a:rPr>
              <a:t>Tapping mode.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4. Parts of AFM&#10;1. Laser – deflected off cantilever&#10;2. Mirror –reflects laser beam to&#10;photo detector&#10;3. Photo detector –du..."/>
          <p:cNvPicPr>
            <a:picLocks noChangeAspect="1" noChangeArrowheads="1"/>
          </p:cNvPicPr>
          <p:nvPr/>
        </p:nvPicPr>
        <p:blipFill>
          <a:blip r:embed="rId2" cstate="print"/>
          <a:srcRect l="3762" t="18372" r="3448" b="8142"/>
          <a:stretch>
            <a:fillRect/>
          </a:stretch>
        </p:blipFill>
        <p:spPr bwMode="auto">
          <a:xfrm>
            <a:off x="685800" y="1752600"/>
            <a:ext cx="7381697" cy="4389120"/>
          </a:xfrm>
          <a:prstGeom prst="rect">
            <a:avLst/>
          </a:prstGeom>
          <a:noFill/>
        </p:spPr>
      </p:pic>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AFM Tips</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Principle of SEM</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0"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28600" y="1071546"/>
            <a:ext cx="8701118" cy="3647152"/>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A beam of electrons is generated by a suitable source, typically a tungsten filament or a filed emission gun.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electron beam is accelerated through a high voltage (e.g. 20 kV).</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electrons beam pass through a system of aperture and electromagnetic lenses to produce a thin beam of electrons.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Then, the beam scans the surface of the specimen of the scanning beam in a </a:t>
            </a:r>
            <a:r>
              <a:rPr lang="en-US" sz="2400" dirty="0">
                <a:solidFill>
                  <a:srgbClr val="0000FF"/>
                </a:solidFill>
                <a:latin typeface="Book Antiqua" pitchFamily="18" charset="0"/>
              </a:rPr>
              <a:t>r</a:t>
            </a:r>
            <a:r>
              <a:rPr lang="en-US" sz="2400" dirty="0" smtClean="0">
                <a:solidFill>
                  <a:srgbClr val="0000FF"/>
                </a:solidFill>
                <a:latin typeface="Book Antiqua" pitchFamily="18" charset="0"/>
              </a:rPr>
              <a:t>aster scan pattern and collected by a suitably positioned detector.</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Modes of Operation in AFM</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graphicFrame>
        <p:nvGraphicFramePr>
          <p:cNvPr id="7" name="Table 6"/>
          <p:cNvGraphicFramePr>
            <a:graphicFrameLocks noGrp="1"/>
          </p:cNvGraphicFramePr>
          <p:nvPr/>
        </p:nvGraphicFramePr>
        <p:xfrm>
          <a:off x="457200" y="1341120"/>
          <a:ext cx="8305800" cy="2667000"/>
        </p:xfrm>
        <a:graphic>
          <a:graphicData uri="http://schemas.openxmlformats.org/drawingml/2006/table">
            <a:tbl>
              <a:tblPr/>
              <a:tblGrid>
                <a:gridCol w="3810000"/>
                <a:gridCol w="4495800"/>
              </a:tblGrid>
              <a:tr h="417342">
                <a:tc>
                  <a:txBody>
                    <a:bodyPr/>
                    <a:lstStyle/>
                    <a:p>
                      <a:pPr algn="ctr"/>
                      <a:r>
                        <a:rPr lang="en-US" sz="2800" b="1" dirty="0" smtClean="0">
                          <a:solidFill>
                            <a:srgbClr val="C00000"/>
                          </a:solidFill>
                          <a:latin typeface="Book Antiqua" pitchFamily="18" charset="0"/>
                        </a:rPr>
                        <a:t>Mode of Operation</a:t>
                      </a:r>
                      <a:endParaRPr lang="en-US" sz="2800" b="1" dirty="0">
                        <a:solidFill>
                          <a:srgbClr val="C00000"/>
                        </a:solidFill>
                        <a:latin typeface="Book Antiqua" pitchFamily="18" charset="0"/>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r>
                        <a:rPr lang="en-US" sz="2800" b="1" dirty="0" smtClean="0">
                          <a:solidFill>
                            <a:srgbClr val="C00000"/>
                          </a:solidFill>
                          <a:latin typeface="Book Antiqua" pitchFamily="18" charset="0"/>
                        </a:rPr>
                        <a:t>Force of Interaction</a:t>
                      </a:r>
                      <a:endParaRPr lang="en-US" sz="2800" b="1" dirty="0">
                        <a:solidFill>
                          <a:srgbClr val="C00000"/>
                        </a:solidFill>
                        <a:latin typeface="Book Antiqua" pitchFamily="18" charset="0"/>
                      </a:endParaRP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23890">
                <a:tc>
                  <a:txBody>
                    <a:bodyPr/>
                    <a:lstStyle/>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Contact mode (repulsive)</a:t>
                      </a:r>
                    </a:p>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Non-contact mode weak</a:t>
                      </a:r>
                      <a:r>
                        <a:rPr lang="en-US" sz="2400" baseline="0" dirty="0" smtClean="0">
                          <a:solidFill>
                            <a:srgbClr val="0000FF"/>
                          </a:solidFill>
                          <a:latin typeface="Book Antiqua" pitchFamily="18" charset="0"/>
                        </a:rPr>
                        <a:t> (attractive)</a:t>
                      </a:r>
                    </a:p>
                    <a:p>
                      <a:pPr marL="274320" indent="-274320" algn="just">
                        <a:spcAft>
                          <a:spcPts val="600"/>
                        </a:spcAft>
                        <a:buFont typeface="Wingdings" pitchFamily="2" charset="2"/>
                        <a:buChar char="Ø"/>
                      </a:pPr>
                      <a:r>
                        <a:rPr lang="en-US" sz="2400" baseline="0" dirty="0" smtClean="0">
                          <a:solidFill>
                            <a:srgbClr val="0000FF"/>
                          </a:solidFill>
                          <a:latin typeface="Book Antiqua" pitchFamily="18" charset="0"/>
                        </a:rPr>
                        <a:t>Tapping mode strong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Constant force or constant height.</a:t>
                      </a:r>
                    </a:p>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Vibrating probe</a:t>
                      </a:r>
                    </a:p>
                    <a:p>
                      <a:pPr marL="274320" indent="-274320" algn="just">
                        <a:spcAft>
                          <a:spcPts val="600"/>
                        </a:spcAft>
                        <a:buFont typeface="Wingdings" pitchFamily="2" charset="2"/>
                        <a:buNone/>
                      </a:pPr>
                      <a:endParaRPr lang="en-US" sz="2400" dirty="0" smtClean="0">
                        <a:solidFill>
                          <a:srgbClr val="0000FF"/>
                        </a:solidFill>
                        <a:latin typeface="Book Antiqua" pitchFamily="18" charset="0"/>
                      </a:endParaRPr>
                    </a:p>
                    <a:p>
                      <a:pPr marL="274320" indent="-274320" algn="just">
                        <a:spcAft>
                          <a:spcPts val="600"/>
                        </a:spcAft>
                        <a:buFont typeface="Wingdings" pitchFamily="2" charset="2"/>
                        <a:buChar char="Ø"/>
                      </a:pPr>
                      <a:r>
                        <a:rPr lang="en-US" sz="2400" dirty="0" smtClean="0">
                          <a:solidFill>
                            <a:srgbClr val="0000FF"/>
                          </a:solidFill>
                          <a:latin typeface="Book Antiqua" pitchFamily="18" charset="0"/>
                        </a:rPr>
                        <a:t>Vibrating probe</a:t>
                      </a:r>
                      <a:endParaRPr lang="en-US" sz="2400" dirty="0">
                        <a:solidFill>
                          <a:srgbClr val="0000FF"/>
                        </a:solidFill>
                        <a:latin typeface="Book Antiqu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Contact Mode</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304800" y="1066800"/>
            <a:ext cx="8610600" cy="3139321"/>
          </a:xfrm>
          <a:prstGeom prst="rect">
            <a:avLst/>
          </a:prstGeom>
        </p:spPr>
        <p:txBody>
          <a:bodyPr wrap="square">
            <a:spAutoFit/>
          </a:bodyPr>
          <a:lstStyle/>
          <a:p>
            <a:pPr marL="365760" indent="-365760" algn="just">
              <a:spcAft>
                <a:spcPts val="600"/>
              </a:spcAft>
            </a:pPr>
            <a:r>
              <a:rPr lang="en-US" sz="2400" i="1" dirty="0" smtClean="0">
                <a:solidFill>
                  <a:srgbClr val="C00000"/>
                </a:solidFill>
                <a:latin typeface="Book Antiqua" pitchFamily="18" charset="0"/>
              </a:rPr>
              <a:t>Characteristics of Contact mode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High resolution images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Tip of the probe always touching the sample.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Fasted of all the topographic modes.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Because of repulsive forces tip and sample may damage.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Sensitive to the nature of sample.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Not good for soft samples.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18&#10; "/>
          <p:cNvPicPr>
            <a:picLocks noChangeAspect="1" noChangeArrowheads="1"/>
          </p:cNvPicPr>
          <p:nvPr/>
        </p:nvPicPr>
        <p:blipFill>
          <a:blip r:embed="rId2" cstate="print"/>
          <a:srcRect t="13361"/>
          <a:stretch>
            <a:fillRect/>
          </a:stretch>
        </p:blipFill>
        <p:spPr bwMode="auto">
          <a:xfrm>
            <a:off x="1371600" y="1600200"/>
            <a:ext cx="6076950" cy="3952876"/>
          </a:xfrm>
          <a:prstGeom prst="rect">
            <a:avLst/>
          </a:prstGeom>
          <a:noFill/>
        </p:spPr>
      </p:pic>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Contact Mode: Clean Glass Surface</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Non Contact Mode&#10; Signal-to-noise benefits associated with modulated&#10;signals.&#10; Oscillating modes can measure images with..."/>
          <p:cNvPicPr>
            <a:picLocks noChangeAspect="1" noChangeArrowheads="1"/>
          </p:cNvPicPr>
          <p:nvPr/>
        </p:nvPicPr>
        <p:blipFill>
          <a:blip r:embed="rId2" cstate="print"/>
          <a:srcRect l="16533" t="56252" r="16001" b="2365"/>
          <a:stretch>
            <a:fillRect/>
          </a:stretch>
        </p:blipFill>
        <p:spPr bwMode="auto">
          <a:xfrm>
            <a:off x="1219200" y="3032760"/>
            <a:ext cx="7147993" cy="3291840"/>
          </a:xfrm>
          <a:prstGeom prst="rect">
            <a:avLst/>
          </a:prstGeom>
          <a:noFill/>
        </p:spPr>
      </p:pic>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Non-Contact Mode: Clean Glass Surface</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304800" y="1066800"/>
            <a:ext cx="8610600" cy="1723549"/>
          </a:xfrm>
          <a:prstGeom prst="rect">
            <a:avLst/>
          </a:prstGeom>
        </p:spPr>
        <p:txBody>
          <a:bodyPr wrap="square">
            <a:spAutoFit/>
          </a:bodyPr>
          <a:lstStyle/>
          <a:p>
            <a:pPr marL="365760" indent="-365760" algn="just">
              <a:spcAft>
                <a:spcPts val="600"/>
              </a:spcAft>
            </a:pPr>
            <a:r>
              <a:rPr lang="en-US" sz="2400" i="1" dirty="0" smtClean="0">
                <a:solidFill>
                  <a:srgbClr val="C00000"/>
                </a:solidFill>
                <a:latin typeface="Book Antiqua" pitchFamily="18" charset="0"/>
              </a:rPr>
              <a:t>Characteristics of Non-contact mode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Signal-to-noise benefits associated with modulated signals.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Oscillating modes can measure images with a small probe-sample force.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Tapping Mode</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609600" y="1447800"/>
            <a:ext cx="8305800" cy="1800493"/>
          </a:xfrm>
          <a:prstGeom prst="rect">
            <a:avLst/>
          </a:prstGeom>
        </p:spPr>
        <p:txBody>
          <a:bodyPr wrap="square">
            <a:spAutoFit/>
          </a:bodyPr>
          <a:lstStyle/>
          <a:p>
            <a:pPr marL="365760" indent="-365760" algn="just">
              <a:spcAft>
                <a:spcPts val="600"/>
              </a:spcAft>
            </a:pPr>
            <a:r>
              <a:rPr lang="en-US" sz="2400" i="1" dirty="0" smtClean="0">
                <a:solidFill>
                  <a:srgbClr val="C00000"/>
                </a:solidFill>
                <a:latin typeface="Book Antiqua" pitchFamily="18" charset="0"/>
              </a:rPr>
              <a:t>Characteristics of trapping mode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No capillary effect.</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Amplitude signals are used in feedback.</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Used for imaging in air.</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4" name="Picture 8" descr="Image result for afm images of carbon graphene"/>
          <p:cNvPicPr>
            <a:picLocks noChangeAspect="1" noChangeArrowheads="1"/>
          </p:cNvPicPr>
          <p:nvPr/>
        </p:nvPicPr>
        <p:blipFill>
          <a:blip r:embed="rId2" cstate="print"/>
          <a:srcRect/>
          <a:stretch>
            <a:fillRect/>
          </a:stretch>
        </p:blipFill>
        <p:spPr bwMode="auto">
          <a:xfrm>
            <a:off x="4876800" y="1009649"/>
            <a:ext cx="3810000" cy="3486151"/>
          </a:xfrm>
          <a:prstGeom prst="rect">
            <a:avLst/>
          </a:prstGeom>
          <a:noFill/>
        </p:spPr>
      </p:pic>
      <p:pic>
        <p:nvPicPr>
          <p:cNvPr id="91146" name="Picture 10" descr="Image result for afm images of carbon bacteria"/>
          <p:cNvPicPr>
            <a:picLocks noChangeAspect="1" noChangeArrowheads="1"/>
          </p:cNvPicPr>
          <p:nvPr/>
        </p:nvPicPr>
        <p:blipFill>
          <a:blip r:embed="rId3" cstate="print"/>
          <a:srcRect/>
          <a:stretch>
            <a:fillRect/>
          </a:stretch>
        </p:blipFill>
        <p:spPr bwMode="auto">
          <a:xfrm>
            <a:off x="381000" y="4495800"/>
            <a:ext cx="5556247" cy="2286000"/>
          </a:xfrm>
          <a:prstGeom prst="rect">
            <a:avLst/>
          </a:prstGeom>
          <a:noFill/>
        </p:spPr>
      </p:pic>
      <p:sp>
        <p:nvSpPr>
          <p:cNvPr id="9" name="Rectangle 8"/>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Some images</a:t>
            </a:r>
            <a:endParaRPr lang="en-US" sz="2800" b="1" dirty="0">
              <a:solidFill>
                <a:srgbClr val="0000FF"/>
              </a:solidFill>
              <a:latin typeface="Book Antiqua" pitchFamily="18" charset="0"/>
            </a:endParaRPr>
          </a:p>
        </p:txBody>
      </p:sp>
      <p:sp>
        <p:nvSpPr>
          <p:cNvPr id="10"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Applications</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8" name="Rectangle 7"/>
          <p:cNvSpPr/>
          <p:nvPr/>
        </p:nvSpPr>
        <p:spPr>
          <a:xfrm>
            <a:off x="228600" y="980956"/>
            <a:ext cx="8382000" cy="3801041"/>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Digitally images a topographical surface.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Determine the roughness of a surface sample or to measure the thickness of a crystal growth layer.</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Any sample like ceramic material, human cell or individual molecules of DNA can be inspected.</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Images of non-conducting surfaces such as proteins and DNA.</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Antibody-antigen binding studies.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Binding force of complementary DNA strands.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Most useful in the characterisation of&#10;• Crystalline materials;&#10;• Ceramics,&#10;• Metals,&#10;• Intermetallic,&#10;• Minerals,&#10;• Ino..."/>
          <p:cNvPicPr>
            <a:picLocks noChangeAspect="1" noChangeArrowheads="1"/>
          </p:cNvPicPr>
          <p:nvPr/>
        </p:nvPicPr>
        <p:blipFill>
          <a:blip r:embed="rId2" cstate="print"/>
          <a:srcRect l="3207" r="41840"/>
          <a:stretch>
            <a:fillRect/>
          </a:stretch>
        </p:blipFill>
        <p:spPr bwMode="auto">
          <a:xfrm>
            <a:off x="285720" y="142852"/>
            <a:ext cx="4895848" cy="5013176"/>
          </a:xfrm>
          <a:prstGeom prst="rect">
            <a:avLst/>
          </a:prstGeom>
          <a:noFill/>
        </p:spPr>
      </p:pic>
      <p:pic>
        <p:nvPicPr>
          <p:cNvPr id="5" name="Picture 5"/>
          <p:cNvPicPr>
            <a:picLocks noChangeAspect="1" noChangeArrowheads="1"/>
          </p:cNvPicPr>
          <p:nvPr/>
        </p:nvPicPr>
        <p:blipFill>
          <a:blip r:embed="rId3"/>
          <a:srcRect/>
          <a:stretch>
            <a:fillRect/>
          </a:stretch>
        </p:blipFill>
        <p:spPr bwMode="auto">
          <a:xfrm>
            <a:off x="5500694" y="714356"/>
            <a:ext cx="3352800" cy="5127811"/>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890587"/>
            <a:ext cx="4419600" cy="2462213"/>
          </a:xfrm>
          <a:prstGeom prst="rect">
            <a:avLst/>
          </a:prstGeom>
        </p:spPr>
        <p:txBody>
          <a:bodyPr wrap="square">
            <a:spAutoFit/>
          </a:bodyPr>
          <a:lstStyle/>
          <a:p>
            <a:pPr marL="365760" indent="-365760" algn="just">
              <a:spcAft>
                <a:spcPts val="600"/>
              </a:spcAft>
              <a:buFont typeface="Wingdings" pitchFamily="2" charset="2"/>
              <a:buChar char="Ø"/>
            </a:pPr>
            <a:r>
              <a:rPr lang="en-US" sz="2200" dirty="0" smtClean="0">
                <a:solidFill>
                  <a:srgbClr val="0000FF"/>
                </a:solidFill>
                <a:latin typeface="Book Antiqua" pitchFamily="18" charset="0"/>
              </a:rPr>
              <a:t>X-ray Diffraction: “Every crystalline substance gives a pattern; the same substance always gives the same pattern; and in a mixture of substances each produces its pattern independently of the others.”</a:t>
            </a:r>
          </a:p>
        </p:txBody>
      </p:sp>
      <p:sp>
        <p:nvSpPr>
          <p:cNvPr id="5" name="Rectangle 4"/>
          <p:cNvSpPr/>
          <p:nvPr/>
        </p:nvSpPr>
        <p:spPr>
          <a:xfrm>
            <a:off x="76200" y="7620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X-ray Diffraction (XRD)</a:t>
            </a:r>
            <a:endParaRPr lang="en-US" sz="2800" b="1" dirty="0">
              <a:solidFill>
                <a:srgbClr val="00B050"/>
              </a:solidFill>
              <a:latin typeface="Book Antiqua" pitchFamily="18" charset="0"/>
            </a:endParaRPr>
          </a:p>
        </p:txBody>
      </p:sp>
      <p:sp>
        <p:nvSpPr>
          <p:cNvPr id="6"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pic>
        <p:nvPicPr>
          <p:cNvPr id="50178" name="Picture 2"/>
          <p:cNvPicPr>
            <a:picLocks noChangeAspect="1" noChangeArrowheads="1"/>
          </p:cNvPicPr>
          <p:nvPr/>
        </p:nvPicPr>
        <p:blipFill>
          <a:blip r:embed="rId2"/>
          <a:srcRect l="5003"/>
          <a:stretch>
            <a:fillRect/>
          </a:stretch>
        </p:blipFill>
        <p:spPr bwMode="auto">
          <a:xfrm>
            <a:off x="4572000" y="939630"/>
            <a:ext cx="4419600" cy="2458615"/>
          </a:xfrm>
          <a:prstGeom prst="rect">
            <a:avLst/>
          </a:prstGeom>
          <a:noFill/>
          <a:ln w="9525">
            <a:noFill/>
            <a:miter lim="800000"/>
            <a:headEnd/>
            <a:tailEnd/>
          </a:ln>
          <a:effectLst/>
        </p:spPr>
      </p:pic>
      <p:sp>
        <p:nvSpPr>
          <p:cNvPr id="8" name="Rectangle 7"/>
          <p:cNvSpPr/>
          <p:nvPr/>
        </p:nvSpPr>
        <p:spPr>
          <a:xfrm>
            <a:off x="76200" y="3429000"/>
            <a:ext cx="8915400" cy="3293209"/>
          </a:xfrm>
          <a:prstGeom prst="rect">
            <a:avLst/>
          </a:prstGeom>
        </p:spPr>
        <p:txBody>
          <a:bodyPr wrap="square">
            <a:spAutoFit/>
          </a:bodyPr>
          <a:lstStyle/>
          <a:p>
            <a:pPr marL="365760" indent="-365760" algn="just">
              <a:spcAft>
                <a:spcPts val="600"/>
              </a:spcAft>
              <a:buFont typeface="Wingdings" pitchFamily="2" charset="2"/>
              <a:buChar char="Ø"/>
            </a:pPr>
            <a:r>
              <a:rPr lang="en-US" sz="2200" dirty="0" smtClean="0">
                <a:solidFill>
                  <a:srgbClr val="0000FF"/>
                </a:solidFill>
                <a:latin typeface="Book Antiqua" pitchFamily="18" charset="0"/>
              </a:rPr>
              <a:t>The X-ray diffraction pattern of a pure substance is, therefore, like a fingerprint of the substance. It is based on the scattering of X-ray by crystals.</a:t>
            </a:r>
          </a:p>
          <a:p>
            <a:pPr marL="365760" indent="-365760" algn="just">
              <a:spcAft>
                <a:spcPts val="600"/>
              </a:spcAft>
              <a:buFont typeface="Wingdings" pitchFamily="2" charset="2"/>
              <a:buChar char="Ø"/>
            </a:pPr>
            <a:r>
              <a:rPr lang="en-US" sz="2200" dirty="0" smtClean="0">
                <a:solidFill>
                  <a:srgbClr val="0000FF"/>
                </a:solidFill>
                <a:latin typeface="Book Antiqua" pitchFamily="18" charset="0"/>
              </a:rPr>
              <a:t>Definition: The atomic plans  of a crystal cause an incident beam of X-rays to interfere with one another as they leave the crystal. The phenomenon is called X-ray diffraction.</a:t>
            </a:r>
          </a:p>
          <a:p>
            <a:pPr marL="365760" indent="-365760" algn="just">
              <a:spcAft>
                <a:spcPts val="600"/>
              </a:spcAft>
              <a:buFont typeface="Wingdings" pitchFamily="2" charset="2"/>
              <a:buChar char="Ø"/>
            </a:pPr>
            <a:r>
              <a:rPr lang="en-US" sz="2200" i="1" dirty="0" smtClean="0">
                <a:solidFill>
                  <a:srgbClr val="C00000"/>
                </a:solidFill>
                <a:latin typeface="Book Antiqua" pitchFamily="18" charset="0"/>
              </a:rPr>
              <a:t>In 1913, Sir William Henry Bragg, and his son Sir William Lawrence Bragg developed a relationship to explain why cleavage faces of crystals appear to reflect X-ray beam at certain angles of incidence.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4343400" y="1066800"/>
            <a:ext cx="4686300" cy="2209800"/>
          </a:xfrm>
          <a:prstGeom prst="rect">
            <a:avLst/>
          </a:prstGeom>
          <a:noFill/>
          <a:ln w="31750">
            <a:solidFill>
              <a:srgbClr val="00B050"/>
            </a:solidFill>
            <a:miter lim="800000"/>
            <a:headEnd/>
            <a:tailEnd/>
          </a:ln>
          <a:effectLst/>
        </p:spPr>
      </p:pic>
      <p:pic>
        <p:nvPicPr>
          <p:cNvPr id="60419" name="Picture 3"/>
          <p:cNvPicPr>
            <a:picLocks noChangeAspect="1" noChangeArrowheads="1"/>
          </p:cNvPicPr>
          <p:nvPr/>
        </p:nvPicPr>
        <p:blipFill>
          <a:blip r:embed="rId3"/>
          <a:srcRect l="12435" t="2827"/>
          <a:stretch>
            <a:fillRect/>
          </a:stretch>
        </p:blipFill>
        <p:spPr bwMode="auto">
          <a:xfrm>
            <a:off x="4953000" y="3429000"/>
            <a:ext cx="3962400" cy="3223846"/>
          </a:xfrm>
          <a:prstGeom prst="rect">
            <a:avLst/>
          </a:prstGeom>
          <a:noFill/>
          <a:ln w="31750">
            <a:solidFill>
              <a:srgbClr val="00B050"/>
            </a:solidFill>
            <a:miter lim="800000"/>
            <a:headEnd/>
            <a:tailEnd/>
          </a:ln>
          <a:effectLst/>
        </p:spPr>
      </p:pic>
      <p:sp>
        <p:nvSpPr>
          <p:cNvPr id="6" name="Rectangle 5"/>
          <p:cNvSpPr/>
          <p:nvPr/>
        </p:nvSpPr>
        <p:spPr>
          <a:xfrm>
            <a:off x="228600" y="838200"/>
            <a:ext cx="3962400" cy="5663089"/>
          </a:xfrm>
          <a:prstGeom prst="rect">
            <a:avLst/>
          </a:prstGeom>
        </p:spPr>
        <p:txBody>
          <a:bodyPr wrap="square">
            <a:spAutoFit/>
          </a:bodyPr>
          <a:lstStyle/>
          <a:p>
            <a:pPr marL="216000" indent="-216000" algn="just">
              <a:spcAft>
                <a:spcPts val="600"/>
              </a:spcAft>
              <a:buFont typeface="Wingdings" pitchFamily="2" charset="2"/>
              <a:buChar char="ü"/>
            </a:pPr>
            <a:r>
              <a:rPr lang="en-IN" sz="2200" dirty="0" smtClean="0">
                <a:solidFill>
                  <a:srgbClr val="0000FF"/>
                </a:solidFill>
                <a:latin typeface="Book Antiqua" pitchFamily="18" charset="0"/>
              </a:rPr>
              <a:t>Crystalline materials have periodic arrangement of atoms.</a:t>
            </a:r>
          </a:p>
          <a:p>
            <a:pPr marL="216000" indent="-216000" algn="just">
              <a:spcAft>
                <a:spcPts val="600"/>
              </a:spcAft>
              <a:buFont typeface="Wingdings" pitchFamily="2" charset="2"/>
              <a:buChar char="ü"/>
            </a:pPr>
            <a:r>
              <a:rPr lang="en-IN" sz="2200" dirty="0" smtClean="0">
                <a:solidFill>
                  <a:srgbClr val="0000FF"/>
                </a:solidFill>
                <a:latin typeface="Book Antiqua" pitchFamily="18" charset="0"/>
              </a:rPr>
              <a:t>When irradiated with X-rays, the electrons interact with the radiation and undergo an elastic collision to make them oscillate. </a:t>
            </a:r>
          </a:p>
          <a:p>
            <a:pPr marL="216000" indent="-216000" algn="just">
              <a:spcAft>
                <a:spcPts val="600"/>
              </a:spcAft>
              <a:buFont typeface="Wingdings" pitchFamily="2" charset="2"/>
              <a:buChar char="ü"/>
            </a:pPr>
            <a:r>
              <a:rPr lang="en-IN" sz="2200" dirty="0" smtClean="0">
                <a:solidFill>
                  <a:srgbClr val="0000FF"/>
                </a:solidFill>
                <a:latin typeface="Book Antiqua" pitchFamily="18" charset="0"/>
              </a:rPr>
              <a:t>The electron cloud of the materials acts as a secondary source to generate a coherent source of electromagnetic radiation at the same frequency and phase to that incoming X-ray. </a:t>
            </a:r>
            <a:endParaRPr lang="en-IN" sz="2200" dirty="0">
              <a:solidFill>
                <a:srgbClr val="0000FF"/>
              </a:solidFill>
              <a:latin typeface="Book Antiqua" pitchFamily="18" charset="0"/>
            </a:endParaRPr>
          </a:p>
        </p:txBody>
      </p:sp>
      <p:sp>
        <p:nvSpPr>
          <p:cNvPr id="7" name="Rectangle 6"/>
          <p:cNvSpPr/>
          <p:nvPr/>
        </p:nvSpPr>
        <p:spPr>
          <a:xfrm>
            <a:off x="76200" y="7620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X-ray Diffraction (XRD): Principle</a:t>
            </a:r>
            <a:endParaRPr lang="en-US" sz="2800" b="1" dirty="0">
              <a:solidFill>
                <a:srgbClr val="00B050"/>
              </a:solidFill>
              <a:latin typeface="Book Antiqua" pitchFamily="18" charset="0"/>
            </a:endParaRPr>
          </a:p>
        </p:txBody>
      </p:sp>
      <p:sp>
        <p:nvSpPr>
          <p:cNvPr id="8"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524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Characteristic View of the SEM</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523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28600" y="956876"/>
            <a:ext cx="8686800" cy="5062924"/>
          </a:xfrm>
          <a:prstGeom prst="rect">
            <a:avLst/>
          </a:prstGeom>
        </p:spPr>
        <p:txBody>
          <a:bodyPr wrap="square">
            <a:spAutoFit/>
          </a:bodyPr>
          <a:lstStyle/>
          <a:p>
            <a:pPr marL="365760" indent="-365760" algn="just">
              <a:spcAft>
                <a:spcPts val="600"/>
              </a:spcAft>
            </a:pPr>
            <a:r>
              <a:rPr lang="en-US" sz="2400" b="1" dirty="0" smtClean="0">
                <a:solidFill>
                  <a:srgbClr val="C00000"/>
                </a:solidFill>
                <a:latin typeface="Book Antiqua" pitchFamily="18" charset="0"/>
              </a:rPr>
              <a:t>Topography</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surface features of an object or “how it looks”, its texture.</a:t>
            </a:r>
          </a:p>
          <a:p>
            <a:pPr marL="365760" indent="-365760" algn="just">
              <a:spcAft>
                <a:spcPts val="600"/>
              </a:spcAft>
            </a:pPr>
            <a:r>
              <a:rPr lang="en-US" sz="2400" b="1" dirty="0" smtClean="0">
                <a:solidFill>
                  <a:srgbClr val="C00000"/>
                </a:solidFill>
                <a:latin typeface="Book Antiqua" pitchFamily="18" charset="0"/>
              </a:rPr>
              <a:t>Morphology</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shape and size of the particles making up the object.</a:t>
            </a:r>
          </a:p>
          <a:p>
            <a:pPr marL="365760" indent="-365760" algn="just">
              <a:spcAft>
                <a:spcPts val="600"/>
              </a:spcAft>
            </a:pPr>
            <a:r>
              <a:rPr lang="en-US" sz="2400" b="1" dirty="0" smtClean="0">
                <a:solidFill>
                  <a:srgbClr val="C00000"/>
                </a:solidFill>
                <a:latin typeface="Book Antiqua" pitchFamily="18" charset="0"/>
              </a:rPr>
              <a:t>Composition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elements and compounds that the object is composed of and relative amounts of them; direct relationship between composition and materials properties.</a:t>
            </a:r>
          </a:p>
          <a:p>
            <a:pPr marL="365760" indent="-365760" algn="just">
              <a:spcAft>
                <a:spcPts val="600"/>
              </a:spcAft>
            </a:pPr>
            <a:r>
              <a:rPr lang="en-US" sz="2400" b="1" dirty="0" smtClean="0">
                <a:solidFill>
                  <a:srgbClr val="C00000"/>
                </a:solidFill>
                <a:latin typeface="Book Antiqua" pitchFamily="18" charset="0"/>
              </a:rPr>
              <a:t>Crystallographic Information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How the atoms are arranged in the object; direct relation between these arrangements and materials properties.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7620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X-ray Diffraction (XRD): Principle</a:t>
            </a:r>
            <a:endParaRPr lang="en-US" sz="2800" b="1" dirty="0">
              <a:solidFill>
                <a:srgbClr val="00B050"/>
              </a:solidFill>
              <a:latin typeface="Book Antiqua" pitchFamily="18" charset="0"/>
            </a:endParaRPr>
          </a:p>
        </p:txBody>
      </p:sp>
      <p:sp>
        <p:nvSpPr>
          <p:cNvPr id="5"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8" name="Rectangle 7"/>
          <p:cNvSpPr/>
          <p:nvPr/>
        </p:nvSpPr>
        <p:spPr>
          <a:xfrm>
            <a:off x="76200" y="907226"/>
            <a:ext cx="4876800" cy="3123932"/>
          </a:xfrm>
          <a:prstGeom prst="rect">
            <a:avLst/>
          </a:prstGeom>
        </p:spPr>
        <p:txBody>
          <a:bodyPr wrap="square">
            <a:spAutoFit/>
          </a:bodyPr>
          <a:lstStyle/>
          <a:p>
            <a:pPr marL="365760" indent="-365760" algn="just">
              <a:spcAft>
                <a:spcPts val="600"/>
              </a:spcAft>
              <a:buFont typeface="Wingdings" pitchFamily="2" charset="2"/>
              <a:buChar char="Ø"/>
            </a:pPr>
            <a:r>
              <a:rPr lang="en-IN" sz="2400" dirty="0" smtClean="0">
                <a:solidFill>
                  <a:srgbClr val="0000FF"/>
                </a:solidFill>
                <a:latin typeface="Book Antiqua" pitchFamily="18" charset="0"/>
              </a:rPr>
              <a:t>The emitted radiation from different atoms will undergo constructive or destructive interference. </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interaction of incident rays with the sample produces constructive interferences when satisfy Bragg’s law.</a:t>
            </a:r>
          </a:p>
        </p:txBody>
      </p:sp>
      <p:pic>
        <p:nvPicPr>
          <p:cNvPr id="2053" name="Picture 5" descr="BraggsLaw"/>
          <p:cNvPicPr>
            <a:picLocks noChangeAspect="1" noChangeArrowheads="1"/>
          </p:cNvPicPr>
          <p:nvPr/>
        </p:nvPicPr>
        <p:blipFill>
          <a:blip r:embed="rId2"/>
          <a:srcRect/>
          <a:stretch>
            <a:fillRect/>
          </a:stretch>
        </p:blipFill>
        <p:spPr bwMode="auto">
          <a:xfrm>
            <a:off x="4981075" y="914400"/>
            <a:ext cx="4010525" cy="3048000"/>
          </a:xfrm>
          <a:prstGeom prst="rect">
            <a:avLst/>
          </a:prstGeom>
          <a:noFill/>
        </p:spPr>
      </p:pic>
      <p:sp>
        <p:nvSpPr>
          <p:cNvPr id="7" name="Rectangle 6"/>
          <p:cNvSpPr/>
          <p:nvPr/>
        </p:nvSpPr>
        <p:spPr>
          <a:xfrm>
            <a:off x="152400" y="4038600"/>
            <a:ext cx="8915400" cy="2385268"/>
          </a:xfrm>
          <a:prstGeom prst="rect">
            <a:avLst/>
          </a:prstGeom>
        </p:spPr>
        <p:txBody>
          <a:bodyPr wrap="square">
            <a:spAutoFit/>
          </a:bodyPr>
          <a:lstStyle/>
          <a:p>
            <a:pPr marL="365760" indent="-365760" algn="just">
              <a:spcAft>
                <a:spcPts val="600"/>
              </a:spcAft>
              <a:buFont typeface="Wingdings" pitchFamily="2" charset="2"/>
              <a:buChar char="Ø"/>
            </a:pPr>
            <a:r>
              <a:rPr lang="en-IN" sz="2400" dirty="0" smtClean="0">
                <a:solidFill>
                  <a:srgbClr val="0000FF"/>
                </a:solidFill>
                <a:latin typeface="Book Antiqua" pitchFamily="18" charset="0"/>
              </a:rPr>
              <a:t>For constructive interference, the diffraction peaks are measured, recorded, and analyzed to calculate the desired set of crystal properties</a:t>
            </a:r>
            <a:r>
              <a:rPr lang="en-US" sz="2400" dirty="0" smtClean="0">
                <a:solidFill>
                  <a:srgbClr val="0000FF"/>
                </a:solidFill>
                <a:latin typeface="Book Antiqua" pitchFamily="18" charset="0"/>
              </a:rPr>
              <a:t>. </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 constructive interference of the reflected beams emerging from two different planes will take place if the path lengths of two rays is equal to whole number of wavelength.</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7620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X-ray Diffraction (XRD): Principle</a:t>
            </a:r>
            <a:endParaRPr lang="en-US" sz="2800" b="1" dirty="0">
              <a:solidFill>
                <a:srgbClr val="00B050"/>
              </a:solidFill>
              <a:latin typeface="Book Antiqua" pitchFamily="18" charset="0"/>
            </a:endParaRPr>
          </a:p>
        </p:txBody>
      </p:sp>
      <p:sp>
        <p:nvSpPr>
          <p:cNvPr id="6"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28600" y="914400"/>
            <a:ext cx="8763000" cy="2923877"/>
          </a:xfrm>
          <a:prstGeom prst="rect">
            <a:avLst/>
          </a:prstGeom>
        </p:spPr>
        <p:txBody>
          <a:bodyPr wrap="square">
            <a:spAutoFit/>
          </a:bodyPr>
          <a:lstStyle/>
          <a:p>
            <a:pPr marL="216000" indent="-216000" algn="just">
              <a:spcAft>
                <a:spcPts val="600"/>
              </a:spcAft>
              <a:buFont typeface="Wingdings" pitchFamily="2" charset="2"/>
              <a:buChar char="Ø"/>
            </a:pPr>
            <a:r>
              <a:rPr lang="en-US" sz="2200" dirty="0" smtClean="0">
                <a:solidFill>
                  <a:srgbClr val="0000FF"/>
                </a:solidFill>
                <a:latin typeface="Book Antiqua" pitchFamily="18" charset="0"/>
              </a:rPr>
              <a:t>For constructive interference,</a:t>
            </a:r>
          </a:p>
          <a:p>
            <a:pPr marL="216000" indent="-216000" algn="just">
              <a:spcAft>
                <a:spcPts val="600"/>
              </a:spcAft>
            </a:pPr>
            <a:r>
              <a:rPr lang="en-US" sz="2200" dirty="0" smtClean="0">
                <a:solidFill>
                  <a:srgbClr val="0000FF"/>
                </a:solidFill>
                <a:latin typeface="Book Antiqua" pitchFamily="18" charset="0"/>
              </a:rPr>
              <a:t>                                        n</a:t>
            </a:r>
            <a:r>
              <a:rPr lang="el-GR" sz="2200" dirty="0" smtClean="0">
                <a:solidFill>
                  <a:srgbClr val="0000FF"/>
                </a:solidFill>
                <a:latin typeface="Book Antiqua" pitchFamily="18" charset="0"/>
              </a:rPr>
              <a:t>λ</a:t>
            </a:r>
            <a:r>
              <a:rPr lang="en-IN" sz="2200" dirty="0" smtClean="0">
                <a:solidFill>
                  <a:srgbClr val="0000FF"/>
                </a:solidFill>
                <a:latin typeface="Book Antiqua" pitchFamily="18" charset="0"/>
              </a:rPr>
              <a:t> = 2dsin</a:t>
            </a:r>
            <a:r>
              <a:rPr lang="el-GR" sz="2200" dirty="0" smtClean="0">
                <a:solidFill>
                  <a:srgbClr val="0000FF"/>
                </a:solidFill>
                <a:latin typeface="Book Antiqua" pitchFamily="18" charset="0"/>
              </a:rPr>
              <a:t>θ</a:t>
            </a:r>
            <a:endParaRPr lang="en-IN" sz="2200" dirty="0" smtClean="0">
              <a:solidFill>
                <a:srgbClr val="0000FF"/>
              </a:solidFill>
              <a:latin typeface="Book Antiqua" pitchFamily="18" charset="0"/>
            </a:endParaRPr>
          </a:p>
          <a:p>
            <a:pPr marL="216000" indent="-216000" algn="just">
              <a:spcAft>
                <a:spcPts val="600"/>
              </a:spcAft>
            </a:pPr>
            <a:r>
              <a:rPr lang="en-IN" sz="2200" dirty="0" smtClean="0">
                <a:solidFill>
                  <a:srgbClr val="0000FF"/>
                </a:solidFill>
                <a:latin typeface="Book Antiqua" pitchFamily="18" charset="0"/>
              </a:rPr>
              <a:t>                                 </a:t>
            </a:r>
            <a:r>
              <a:rPr lang="en-IN" sz="2200" i="1" dirty="0" smtClean="0">
                <a:solidFill>
                  <a:srgbClr val="C00000"/>
                </a:solidFill>
                <a:latin typeface="Book Antiqua" pitchFamily="18" charset="0"/>
              </a:rPr>
              <a:t>This is called Bragg’s law.</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Where, assume n= 1 for the first order reflection</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 </a:t>
            </a:r>
            <a:r>
              <a:rPr lang="el-GR" sz="2200" dirty="0" smtClean="0">
                <a:solidFill>
                  <a:srgbClr val="0000FF"/>
                </a:solidFill>
                <a:latin typeface="Book Antiqua" pitchFamily="18" charset="0"/>
              </a:rPr>
              <a:t>λ</a:t>
            </a:r>
            <a:r>
              <a:rPr lang="en-IN" sz="2200" dirty="0" smtClean="0">
                <a:solidFill>
                  <a:srgbClr val="0000FF"/>
                </a:solidFill>
                <a:latin typeface="Book Antiqua" pitchFamily="18" charset="0"/>
              </a:rPr>
              <a:t> = Wave length of x-ray.</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 </a:t>
            </a:r>
            <a:r>
              <a:rPr lang="el-GR" sz="2200" dirty="0" smtClean="0">
                <a:solidFill>
                  <a:srgbClr val="0000FF"/>
                </a:solidFill>
                <a:latin typeface="Book Antiqua" pitchFamily="18" charset="0"/>
              </a:rPr>
              <a:t>θ</a:t>
            </a:r>
            <a:r>
              <a:rPr lang="en-IN" sz="2200" dirty="0" smtClean="0">
                <a:solidFill>
                  <a:srgbClr val="0000FF"/>
                </a:solidFill>
                <a:latin typeface="Book Antiqua" pitchFamily="18" charset="0"/>
              </a:rPr>
              <a:t> = x-ray incident angle.</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 d= distance between atomic layer.</a:t>
            </a:r>
          </a:p>
        </p:txBody>
      </p:sp>
      <p:sp>
        <p:nvSpPr>
          <p:cNvPr id="8" name="Rectangle 7"/>
          <p:cNvSpPr/>
          <p:nvPr/>
        </p:nvSpPr>
        <p:spPr>
          <a:xfrm>
            <a:off x="152400" y="4114800"/>
            <a:ext cx="8686800" cy="830997"/>
          </a:xfrm>
          <a:prstGeom prst="rect">
            <a:avLst/>
          </a:prstGeom>
        </p:spPr>
        <p:txBody>
          <a:bodyPr wrap="square">
            <a:spAutoFit/>
          </a:bodyPr>
          <a:lstStyle/>
          <a:p>
            <a:pPr algn="just"/>
            <a:r>
              <a:rPr lang="en-IN" sz="2400" i="1" dirty="0" smtClean="0">
                <a:solidFill>
                  <a:srgbClr val="C00000"/>
                </a:solidFill>
                <a:latin typeface="Book Antiqua" pitchFamily="18" charset="0"/>
              </a:rPr>
              <a:t>Thus, Bragg’s law is used to estimate the spacing between two consecutive crystallographic planes parallel to the surface of a film. </a:t>
            </a:r>
            <a:endParaRPr lang="en-IN" sz="2400" i="1" dirty="0">
              <a:solidFill>
                <a:srgbClr val="C00000"/>
              </a:solidFill>
              <a:latin typeface="Book Antiqua"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4666170" y="1066801"/>
            <a:ext cx="4325430" cy="3429000"/>
          </a:xfrm>
          <a:prstGeom prst="rect">
            <a:avLst/>
          </a:prstGeom>
          <a:noFill/>
          <a:ln w="9525">
            <a:noFill/>
            <a:miter lim="800000"/>
            <a:headEnd/>
            <a:tailEnd/>
          </a:ln>
          <a:effectLst/>
        </p:spPr>
      </p:pic>
      <p:sp>
        <p:nvSpPr>
          <p:cNvPr id="5" name="Rectangle 4"/>
          <p:cNvSpPr/>
          <p:nvPr/>
        </p:nvSpPr>
        <p:spPr>
          <a:xfrm>
            <a:off x="76200" y="7620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X-ray Diffraction (XRD)</a:t>
            </a:r>
            <a:endParaRPr lang="en-US" sz="2800" b="1" dirty="0">
              <a:solidFill>
                <a:srgbClr val="00B050"/>
              </a:solidFill>
              <a:latin typeface="Book Antiqua" pitchFamily="18" charset="0"/>
            </a:endParaRPr>
          </a:p>
        </p:txBody>
      </p:sp>
      <p:sp>
        <p:nvSpPr>
          <p:cNvPr id="6"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28600" y="914400"/>
            <a:ext cx="4343400" cy="3631763"/>
          </a:xfrm>
          <a:prstGeom prst="rect">
            <a:avLst/>
          </a:prstGeom>
        </p:spPr>
        <p:txBody>
          <a:bodyPr wrap="square">
            <a:spAutoFit/>
          </a:bodyPr>
          <a:lstStyle/>
          <a:p>
            <a:pPr marL="216000" indent="-216000" algn="just">
              <a:spcAft>
                <a:spcPts val="600"/>
              </a:spcAft>
            </a:pPr>
            <a:r>
              <a:rPr lang="en-US" sz="2400" i="1" dirty="0" smtClean="0">
                <a:solidFill>
                  <a:srgbClr val="00B050"/>
                </a:solidFill>
                <a:latin typeface="Book Antiqua" pitchFamily="18" charset="0"/>
              </a:rPr>
              <a:t>Basic component </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X-ray source.</a:t>
            </a:r>
          </a:p>
          <a:p>
            <a:pPr marL="216000" indent="-216000" algn="just">
              <a:spcAft>
                <a:spcPts val="600"/>
              </a:spcAft>
              <a:buFont typeface="Wingdings" pitchFamily="2" charset="2"/>
              <a:buChar char="Ø"/>
            </a:pPr>
            <a:r>
              <a:rPr lang="el-GR" sz="2200" dirty="0" smtClean="0">
                <a:solidFill>
                  <a:srgbClr val="0000FF"/>
                </a:solidFill>
                <a:latin typeface="Book Antiqua" pitchFamily="18" charset="0"/>
              </a:rPr>
              <a:t>β</a:t>
            </a:r>
            <a:r>
              <a:rPr lang="en-IN" sz="2200" dirty="0" smtClean="0">
                <a:solidFill>
                  <a:srgbClr val="0000FF"/>
                </a:solidFill>
                <a:latin typeface="Book Antiqua" pitchFamily="18" charset="0"/>
              </a:rPr>
              <a:t>-Filter.</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Device for restricting wavelength range “</a:t>
            </a:r>
            <a:r>
              <a:rPr lang="en-IN" sz="2200" dirty="0" err="1" smtClean="0">
                <a:solidFill>
                  <a:srgbClr val="0000FF"/>
                </a:solidFill>
                <a:latin typeface="Book Antiqua" pitchFamily="18" charset="0"/>
              </a:rPr>
              <a:t>goniometer</a:t>
            </a:r>
            <a:r>
              <a:rPr lang="en-IN" sz="2200" dirty="0" smtClean="0">
                <a:solidFill>
                  <a:srgbClr val="0000FF"/>
                </a:solidFill>
                <a:latin typeface="Book Antiqua" pitchFamily="18" charset="0"/>
              </a:rPr>
              <a:t>”</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Sample holder </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Radiation detector.</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Signal processor and readout.</a:t>
            </a:r>
          </a:p>
        </p:txBody>
      </p:sp>
      <p:sp>
        <p:nvSpPr>
          <p:cNvPr id="9" name="Rectangle 8"/>
          <p:cNvSpPr/>
          <p:nvPr/>
        </p:nvSpPr>
        <p:spPr>
          <a:xfrm>
            <a:off x="76200" y="4648200"/>
            <a:ext cx="8991600" cy="1862048"/>
          </a:xfrm>
          <a:prstGeom prst="rect">
            <a:avLst/>
          </a:prstGeom>
        </p:spPr>
        <p:txBody>
          <a:bodyPr wrap="square">
            <a:spAutoFit/>
          </a:bodyPr>
          <a:lstStyle/>
          <a:p>
            <a:pPr marL="216000" indent="-216000" algn="just">
              <a:spcAft>
                <a:spcPts val="600"/>
              </a:spcAft>
              <a:buFont typeface="Wingdings" pitchFamily="2" charset="2"/>
              <a:buChar char="Ø"/>
            </a:pPr>
            <a:r>
              <a:rPr lang="en-IN" sz="2200" i="1" dirty="0" smtClean="0">
                <a:solidFill>
                  <a:srgbClr val="0000FF"/>
                </a:solidFill>
                <a:latin typeface="Book Antiqua" pitchFamily="18" charset="0"/>
              </a:rPr>
              <a:t>X-ray source: </a:t>
            </a:r>
            <a:r>
              <a:rPr lang="en-IN" sz="2200" dirty="0" smtClean="0">
                <a:solidFill>
                  <a:srgbClr val="0000FF"/>
                </a:solidFill>
                <a:latin typeface="Book Antiqua" pitchFamily="18" charset="0"/>
              </a:rPr>
              <a:t>X-rays are produced whenever high speed electrons collide with a metal target.</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A source of electrons-hot W filament, a high accelerating voltage between cathode (W) and the anode and a metal target , Cu, Al, Mo, Mg.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2" descr="APPLICATIONS OF XRD &#10;1. Structure of crystals &#10;2. Polymer &#10;characterisation &#10;3. State of anneal in metals &#10;4. Particle si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76200" y="7620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X-ray Diffraction (XRD)</a:t>
            </a:r>
            <a:endParaRPr lang="en-US" sz="2800" b="1" dirty="0">
              <a:solidFill>
                <a:srgbClr val="00B050"/>
              </a:solidFill>
              <a:latin typeface="Book Antiqua" pitchFamily="18" charset="0"/>
            </a:endParaRPr>
          </a:p>
        </p:txBody>
      </p:sp>
      <p:sp>
        <p:nvSpPr>
          <p:cNvPr id="7"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8" name="Rectangle 7"/>
          <p:cNvSpPr/>
          <p:nvPr/>
        </p:nvSpPr>
        <p:spPr>
          <a:xfrm>
            <a:off x="381000" y="1066800"/>
            <a:ext cx="8534400" cy="4616648"/>
          </a:xfrm>
          <a:prstGeom prst="rect">
            <a:avLst/>
          </a:prstGeom>
        </p:spPr>
        <p:txBody>
          <a:bodyPr wrap="square">
            <a:spAutoFit/>
          </a:bodyPr>
          <a:lstStyle/>
          <a:p>
            <a:pPr marL="216000" indent="-216000" algn="just">
              <a:spcAft>
                <a:spcPts val="600"/>
              </a:spcAft>
            </a:pPr>
            <a:r>
              <a:rPr lang="en-US" sz="2400" i="1" dirty="0" smtClean="0">
                <a:solidFill>
                  <a:srgbClr val="00B050"/>
                </a:solidFill>
                <a:latin typeface="Book Antiqua" pitchFamily="18" charset="0"/>
              </a:rPr>
              <a:t>Applications of XRD</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Structure of crystals</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Polymer characterization.</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Particle size determination.</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Spot counting method.</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Broadening of diffraction lines.</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Low-angle scattering.</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Applications of diffraction methods to complexes.</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Determination of isomers such as </a:t>
            </a:r>
            <a:r>
              <a:rPr lang="en-IN" sz="2200" i="1" dirty="0" err="1" smtClean="0">
                <a:solidFill>
                  <a:srgbClr val="0000FF"/>
                </a:solidFill>
                <a:latin typeface="Book Antiqua" pitchFamily="18" charset="0"/>
              </a:rPr>
              <a:t>cis</a:t>
            </a:r>
            <a:r>
              <a:rPr lang="en-IN" sz="2200" dirty="0" smtClean="0">
                <a:solidFill>
                  <a:srgbClr val="0000FF"/>
                </a:solidFill>
                <a:latin typeface="Book Antiqua" pitchFamily="18" charset="0"/>
              </a:rPr>
              <a:t>-</a:t>
            </a:r>
            <a:r>
              <a:rPr lang="en-IN" sz="2200" i="1" dirty="0" smtClean="0">
                <a:solidFill>
                  <a:srgbClr val="0000FF"/>
                </a:solidFill>
                <a:latin typeface="Book Antiqua" pitchFamily="18" charset="0"/>
              </a:rPr>
              <a:t>trans </a:t>
            </a:r>
            <a:r>
              <a:rPr lang="en-IN" sz="2200" dirty="0" smtClean="0">
                <a:solidFill>
                  <a:srgbClr val="0000FF"/>
                </a:solidFill>
                <a:latin typeface="Book Antiqua" pitchFamily="18" charset="0"/>
              </a:rPr>
              <a:t>isomerism,</a:t>
            </a:r>
          </a:p>
          <a:p>
            <a:pPr marL="216000" indent="-216000" algn="just">
              <a:spcAft>
                <a:spcPts val="600"/>
              </a:spcAft>
              <a:buFont typeface="Wingdings" pitchFamily="2" charset="2"/>
              <a:buChar char="Ø"/>
            </a:pPr>
            <a:r>
              <a:rPr lang="en-IN" sz="2200" dirty="0" smtClean="0">
                <a:solidFill>
                  <a:srgbClr val="0000FF"/>
                </a:solidFill>
                <a:latin typeface="Book Antiqua" pitchFamily="18" charset="0"/>
              </a:rPr>
              <a:t>Many more miscellaneous applications.</a:t>
            </a:r>
          </a:p>
          <a:p>
            <a:pPr marL="216000" indent="-216000" algn="just">
              <a:spcAft>
                <a:spcPts val="600"/>
              </a:spcAft>
              <a:buFont typeface="Wingdings" pitchFamily="2" charset="2"/>
              <a:buChar char="Ø"/>
            </a:pPr>
            <a:endParaRPr lang="en-IN" sz="2200" dirty="0" smtClean="0">
              <a:solidFill>
                <a:srgbClr val="0000FF"/>
              </a:solidFill>
              <a:latin typeface="Book Antiqua"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7620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X-ray Diffraction (XRD)</a:t>
            </a:r>
            <a:endParaRPr lang="en-US" sz="2800" b="1" dirty="0">
              <a:solidFill>
                <a:srgbClr val="00B050"/>
              </a:solidFill>
              <a:latin typeface="Book Antiqua" pitchFamily="18" charset="0"/>
            </a:endParaRPr>
          </a:p>
        </p:txBody>
      </p:sp>
      <p:sp>
        <p:nvSpPr>
          <p:cNvPr id="6"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152400" y="1066800"/>
            <a:ext cx="8763000" cy="1677382"/>
          </a:xfrm>
          <a:prstGeom prst="rect">
            <a:avLst/>
          </a:prstGeom>
        </p:spPr>
        <p:txBody>
          <a:bodyPr wrap="square">
            <a:spAutoFit/>
          </a:bodyPr>
          <a:lstStyle/>
          <a:p>
            <a:pPr marL="216000" indent="-216000" algn="just">
              <a:spcAft>
                <a:spcPts val="600"/>
              </a:spcAft>
            </a:pPr>
            <a:r>
              <a:rPr lang="en-IN" sz="2200" i="1" dirty="0" smtClean="0">
                <a:solidFill>
                  <a:srgbClr val="C00000"/>
                </a:solidFill>
                <a:latin typeface="Book Antiqua" pitchFamily="18" charset="0"/>
              </a:rPr>
              <a:t>Structure determination of individual crystals and mixed crystals </a:t>
            </a:r>
          </a:p>
          <a:p>
            <a:pPr marL="216000" indent="-216000" algn="just">
              <a:spcAft>
                <a:spcPts val="600"/>
              </a:spcAft>
              <a:buFont typeface="Wingdings" pitchFamily="2" charset="2"/>
              <a:buChar char="ü"/>
            </a:pPr>
            <a:r>
              <a:rPr lang="en-IN" sz="2200" dirty="0" smtClean="0">
                <a:solidFill>
                  <a:srgbClr val="0000FF"/>
                </a:solidFill>
                <a:latin typeface="Book Antiqua" pitchFamily="18" charset="0"/>
              </a:rPr>
              <a:t>X-ray pattern of </a:t>
            </a:r>
            <a:r>
              <a:rPr lang="en-IN" sz="2200" dirty="0" err="1" smtClean="0">
                <a:solidFill>
                  <a:srgbClr val="0000FF"/>
                </a:solidFill>
                <a:latin typeface="Book Antiqua" pitchFamily="18" charset="0"/>
              </a:rPr>
              <a:t>NaCl</a:t>
            </a:r>
            <a:r>
              <a:rPr lang="en-IN" sz="2200" dirty="0" smtClean="0">
                <a:solidFill>
                  <a:srgbClr val="0000FF"/>
                </a:solidFill>
                <a:latin typeface="Book Antiqua" pitchFamily="18" charset="0"/>
              </a:rPr>
              <a:t> crystal.</a:t>
            </a:r>
          </a:p>
          <a:p>
            <a:pPr marL="216000" indent="-216000" algn="just">
              <a:spcAft>
                <a:spcPts val="600"/>
              </a:spcAft>
              <a:buFont typeface="Wingdings" pitchFamily="2" charset="2"/>
              <a:buChar char="ü"/>
            </a:pPr>
            <a:r>
              <a:rPr lang="en-IN" sz="2200" dirty="0" smtClean="0">
                <a:solidFill>
                  <a:srgbClr val="0000FF"/>
                </a:solidFill>
                <a:latin typeface="Book Antiqua" pitchFamily="18" charset="0"/>
              </a:rPr>
              <a:t>X-ray pattern of </a:t>
            </a:r>
            <a:r>
              <a:rPr lang="en-IN" sz="2200" dirty="0" err="1" smtClean="0">
                <a:solidFill>
                  <a:srgbClr val="0000FF"/>
                </a:solidFill>
                <a:latin typeface="Book Antiqua" pitchFamily="18" charset="0"/>
              </a:rPr>
              <a:t>KCl</a:t>
            </a:r>
            <a:r>
              <a:rPr lang="en-IN" sz="2200" dirty="0" smtClean="0">
                <a:solidFill>
                  <a:srgbClr val="0000FF"/>
                </a:solidFill>
                <a:latin typeface="Book Antiqua" pitchFamily="18" charset="0"/>
              </a:rPr>
              <a:t> crystal..</a:t>
            </a:r>
          </a:p>
          <a:p>
            <a:pPr marL="216000" indent="-216000" algn="just">
              <a:spcAft>
                <a:spcPts val="600"/>
              </a:spcAft>
              <a:buFont typeface="Wingdings" pitchFamily="2" charset="2"/>
              <a:buChar char="ü"/>
            </a:pPr>
            <a:r>
              <a:rPr lang="en-IN" sz="2200" dirty="0" smtClean="0">
                <a:solidFill>
                  <a:srgbClr val="0000FF"/>
                </a:solidFill>
                <a:latin typeface="Book Antiqua" pitchFamily="18" charset="0"/>
              </a:rPr>
              <a:t>X-ray pattern of mixture of </a:t>
            </a:r>
            <a:r>
              <a:rPr lang="en-IN" sz="2200" dirty="0" err="1" smtClean="0">
                <a:solidFill>
                  <a:srgbClr val="0000FF"/>
                </a:solidFill>
                <a:latin typeface="Book Antiqua" pitchFamily="18" charset="0"/>
              </a:rPr>
              <a:t>NaCl</a:t>
            </a:r>
            <a:r>
              <a:rPr lang="en-IN" sz="2200" dirty="0" smtClean="0">
                <a:solidFill>
                  <a:srgbClr val="0000FF"/>
                </a:solidFill>
                <a:latin typeface="Book Antiqua" pitchFamily="18" charset="0"/>
              </a:rPr>
              <a:t> and </a:t>
            </a:r>
            <a:r>
              <a:rPr lang="en-IN" sz="2200" dirty="0" err="1" smtClean="0">
                <a:solidFill>
                  <a:srgbClr val="0000FF"/>
                </a:solidFill>
                <a:latin typeface="Book Antiqua" pitchFamily="18" charset="0"/>
              </a:rPr>
              <a:t>KCl</a:t>
            </a:r>
            <a:r>
              <a:rPr lang="en-IN" sz="2200" dirty="0" smtClean="0">
                <a:solidFill>
                  <a:srgbClr val="0000FF"/>
                </a:solidFill>
                <a:latin typeface="Book Antiqua" pitchFamily="18" charset="0"/>
              </a:rPr>
              <a:t>.</a:t>
            </a:r>
          </a:p>
        </p:txBody>
      </p:sp>
      <p:pic>
        <p:nvPicPr>
          <p:cNvPr id="1027" name="Picture 3"/>
          <p:cNvPicPr>
            <a:picLocks noChangeAspect="1" noChangeArrowheads="1"/>
          </p:cNvPicPr>
          <p:nvPr/>
        </p:nvPicPr>
        <p:blipFill>
          <a:blip r:embed="rId2"/>
          <a:srcRect/>
          <a:stretch>
            <a:fillRect/>
          </a:stretch>
        </p:blipFill>
        <p:spPr bwMode="auto">
          <a:xfrm>
            <a:off x="3581400" y="3124200"/>
            <a:ext cx="3810000" cy="2399335"/>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7620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X-ray Diffraction (XRD)</a:t>
            </a:r>
            <a:endParaRPr lang="en-US" sz="2800" b="1" dirty="0">
              <a:solidFill>
                <a:srgbClr val="00B050"/>
              </a:solidFill>
              <a:latin typeface="Book Antiqua" pitchFamily="18" charset="0"/>
            </a:endParaRPr>
          </a:p>
        </p:txBody>
      </p:sp>
      <p:sp>
        <p:nvSpPr>
          <p:cNvPr id="5"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152400" y="1066800"/>
            <a:ext cx="8763000" cy="2354491"/>
          </a:xfrm>
          <a:prstGeom prst="rect">
            <a:avLst/>
          </a:prstGeom>
        </p:spPr>
        <p:txBody>
          <a:bodyPr wrap="square">
            <a:spAutoFit/>
          </a:bodyPr>
          <a:lstStyle/>
          <a:p>
            <a:pPr marL="216000" indent="-216000" algn="just">
              <a:spcAft>
                <a:spcPts val="600"/>
              </a:spcAft>
            </a:pPr>
            <a:r>
              <a:rPr lang="en-IN" sz="2200" i="1" dirty="0" smtClean="0">
                <a:solidFill>
                  <a:srgbClr val="C00000"/>
                </a:solidFill>
                <a:latin typeface="Book Antiqua" pitchFamily="18" charset="0"/>
              </a:rPr>
              <a:t>Polymer Characterization</a:t>
            </a:r>
          </a:p>
          <a:p>
            <a:pPr marL="216000" indent="-216000" algn="just">
              <a:spcAft>
                <a:spcPts val="600"/>
              </a:spcAft>
              <a:buFont typeface="Wingdings" pitchFamily="2" charset="2"/>
              <a:buChar char="ü"/>
            </a:pPr>
            <a:r>
              <a:rPr lang="en-IN" sz="2200" dirty="0" smtClean="0">
                <a:solidFill>
                  <a:srgbClr val="0000FF"/>
                </a:solidFill>
                <a:latin typeface="Book Antiqua" pitchFamily="18" charset="0"/>
              </a:rPr>
              <a:t>Degree of </a:t>
            </a:r>
            <a:r>
              <a:rPr lang="en-IN" sz="2200" dirty="0" err="1" smtClean="0">
                <a:solidFill>
                  <a:srgbClr val="0000FF"/>
                </a:solidFill>
                <a:latin typeface="Book Antiqua" pitchFamily="18" charset="0"/>
              </a:rPr>
              <a:t>crystanility</a:t>
            </a:r>
            <a:r>
              <a:rPr lang="en-IN" sz="2200" dirty="0" smtClean="0">
                <a:solidFill>
                  <a:srgbClr val="0000FF"/>
                </a:solidFill>
                <a:latin typeface="Book Antiqua" pitchFamily="18" charset="0"/>
              </a:rPr>
              <a:t>.</a:t>
            </a:r>
          </a:p>
          <a:p>
            <a:pPr marL="216000" indent="-216000" algn="just">
              <a:spcAft>
                <a:spcPts val="600"/>
              </a:spcAft>
              <a:buFont typeface="Wingdings" pitchFamily="2" charset="2"/>
              <a:buChar char="ü"/>
            </a:pPr>
            <a:r>
              <a:rPr lang="en-IN" sz="2200" dirty="0" smtClean="0">
                <a:solidFill>
                  <a:srgbClr val="0000FF"/>
                </a:solidFill>
                <a:latin typeface="Book Antiqua" pitchFamily="18" charset="0"/>
              </a:rPr>
              <a:t>Non-crystalline portion scatters X-ray beam to give a continuous background (amorphous materials).</a:t>
            </a:r>
          </a:p>
          <a:p>
            <a:pPr marL="216000" indent="-216000" algn="just">
              <a:spcAft>
                <a:spcPts val="600"/>
              </a:spcAft>
              <a:buFont typeface="Wingdings" pitchFamily="2" charset="2"/>
              <a:buChar char="ü"/>
            </a:pPr>
            <a:r>
              <a:rPr lang="en-IN" sz="2200" dirty="0" smtClean="0">
                <a:solidFill>
                  <a:srgbClr val="0000FF"/>
                </a:solidFill>
                <a:latin typeface="Book Antiqua" pitchFamily="18" charset="0"/>
              </a:rPr>
              <a:t>Crystalline portion caused diffraction line that are not continuous (crystalline materials)</a:t>
            </a:r>
          </a:p>
        </p:txBody>
      </p:sp>
      <p:pic>
        <p:nvPicPr>
          <p:cNvPr id="3075" name="Picture 3"/>
          <p:cNvPicPr>
            <a:picLocks noChangeAspect="1" noChangeArrowheads="1"/>
          </p:cNvPicPr>
          <p:nvPr/>
        </p:nvPicPr>
        <p:blipFill>
          <a:blip r:embed="rId2"/>
          <a:srcRect l="5882" t="13601" b="13091"/>
          <a:stretch>
            <a:fillRect/>
          </a:stretch>
        </p:blipFill>
        <p:spPr bwMode="auto">
          <a:xfrm>
            <a:off x="1371600" y="3581400"/>
            <a:ext cx="5193733" cy="21336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903744"/>
            <a:ext cx="8839200" cy="2677656"/>
          </a:xfrm>
          <a:prstGeom prst="rect">
            <a:avLst/>
          </a:prstGeom>
        </p:spPr>
        <p:txBody>
          <a:bodyPr wrap="square">
            <a:spAutoFit/>
          </a:bodyPr>
          <a:lstStyle/>
          <a:p>
            <a:pPr algn="just"/>
            <a:r>
              <a:rPr lang="en-IN" sz="2400" i="1" dirty="0" smtClean="0">
                <a:solidFill>
                  <a:srgbClr val="C00000"/>
                </a:solidFill>
                <a:latin typeface="Book Antiqua" pitchFamily="18" charset="0"/>
              </a:rPr>
              <a:t>Estimate D-spacing and Integration Into Interlayer:</a:t>
            </a:r>
          </a:p>
          <a:p>
            <a:pPr marL="216000" indent="-216000" algn="just">
              <a:spcAft>
                <a:spcPts val="600"/>
              </a:spcAft>
              <a:buFont typeface="Wingdings" pitchFamily="2" charset="2"/>
              <a:buChar char="ü"/>
            </a:pPr>
            <a:r>
              <a:rPr lang="en-IN" sz="2400" dirty="0" smtClean="0">
                <a:solidFill>
                  <a:srgbClr val="0000FF"/>
                </a:solidFill>
                <a:latin typeface="Book Antiqua" pitchFamily="18" charset="0"/>
              </a:rPr>
              <a:t>The X-ray </a:t>
            </a:r>
            <a:r>
              <a:rPr lang="en-IN" sz="2400" dirty="0" err="1" smtClean="0">
                <a:solidFill>
                  <a:srgbClr val="0000FF"/>
                </a:solidFill>
                <a:latin typeface="Book Antiqua" pitchFamily="18" charset="0"/>
              </a:rPr>
              <a:t>diffractogram</a:t>
            </a:r>
            <a:r>
              <a:rPr lang="en-IN" sz="2400" dirty="0" smtClean="0">
                <a:solidFill>
                  <a:srgbClr val="0000FF"/>
                </a:solidFill>
                <a:latin typeface="Book Antiqua" pitchFamily="18" charset="0"/>
              </a:rPr>
              <a:t> of MMT clay showed a peak at 2θ = 4.72, with an interlayer distance of 1.87 nm but in the case of </a:t>
            </a:r>
            <a:r>
              <a:rPr lang="en-IN" sz="2400" dirty="0" err="1" smtClean="0">
                <a:solidFill>
                  <a:srgbClr val="0000FF"/>
                </a:solidFill>
                <a:latin typeface="Book Antiqua" pitchFamily="18" charset="0"/>
              </a:rPr>
              <a:t>nanocomposites</a:t>
            </a:r>
            <a:r>
              <a:rPr lang="en-IN" sz="2400" dirty="0" smtClean="0">
                <a:solidFill>
                  <a:srgbClr val="0000FF"/>
                </a:solidFill>
                <a:latin typeface="Book Antiqua" pitchFamily="18" charset="0"/>
              </a:rPr>
              <a:t> with PAC, the peak shifts to 2θ = 2.44, corresponding to an interlayer distance of 3.61 nm and suggesting that the polymer chains have entered the interlayer region of the clay.</a:t>
            </a:r>
            <a:endParaRPr lang="en-IN" sz="2400" dirty="0">
              <a:solidFill>
                <a:srgbClr val="0000FF"/>
              </a:solidFill>
              <a:latin typeface="Book Antiqua" pitchFamily="18" charset="0"/>
            </a:endParaRPr>
          </a:p>
        </p:txBody>
      </p:sp>
      <p:sp>
        <p:nvSpPr>
          <p:cNvPr id="5" name="Rectangle 4"/>
          <p:cNvSpPr/>
          <p:nvPr/>
        </p:nvSpPr>
        <p:spPr>
          <a:xfrm>
            <a:off x="76200" y="16258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Wide-angle XRD</a:t>
            </a:r>
            <a:endParaRPr lang="en-US" sz="2800" b="1" dirty="0">
              <a:solidFill>
                <a:srgbClr val="00B050"/>
              </a:solidFill>
              <a:latin typeface="Book Antiqua" pitchFamily="18" charset="0"/>
            </a:endParaRPr>
          </a:p>
        </p:txBody>
      </p:sp>
      <p:sp>
        <p:nvSpPr>
          <p:cNvPr id="6"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1828800" y="3886200"/>
            <a:ext cx="3810000" cy="1477328"/>
          </a:xfrm>
          <a:prstGeom prst="rect">
            <a:avLst/>
          </a:prstGeom>
        </p:spPr>
        <p:txBody>
          <a:bodyPr wrap="square">
            <a:spAutoFit/>
          </a:bodyPr>
          <a:lstStyle/>
          <a:p>
            <a:r>
              <a:rPr lang="en-US" dirty="0" smtClean="0">
                <a:solidFill>
                  <a:srgbClr val="0000FF"/>
                </a:solidFill>
                <a:latin typeface="Book Antiqua" pitchFamily="18" charset="0"/>
              </a:rPr>
              <a:t>n</a:t>
            </a:r>
            <a:r>
              <a:rPr lang="el-GR" dirty="0" smtClean="0">
                <a:solidFill>
                  <a:srgbClr val="0000FF"/>
                </a:solidFill>
                <a:latin typeface="Book Antiqua" pitchFamily="18" charset="0"/>
              </a:rPr>
              <a:t>λ</a:t>
            </a:r>
            <a:r>
              <a:rPr lang="en-IN" dirty="0" smtClean="0">
                <a:solidFill>
                  <a:srgbClr val="0000FF"/>
                </a:solidFill>
                <a:latin typeface="Book Antiqua" pitchFamily="18" charset="0"/>
              </a:rPr>
              <a:t> = 2dsin</a:t>
            </a:r>
            <a:r>
              <a:rPr lang="el-GR" dirty="0" smtClean="0">
                <a:solidFill>
                  <a:srgbClr val="0000FF"/>
                </a:solidFill>
                <a:latin typeface="Book Antiqua" pitchFamily="18" charset="0"/>
              </a:rPr>
              <a:t>θ</a:t>
            </a:r>
            <a:endParaRPr lang="en-IN" dirty="0" smtClean="0">
              <a:solidFill>
                <a:srgbClr val="0000FF"/>
              </a:solidFill>
              <a:latin typeface="Book Antiqua" pitchFamily="18" charset="0"/>
            </a:endParaRPr>
          </a:p>
          <a:p>
            <a:r>
              <a:rPr lang="en-IN" dirty="0" smtClean="0">
                <a:solidFill>
                  <a:srgbClr val="0000FF"/>
                </a:solidFill>
                <a:latin typeface="Book Antiqua" pitchFamily="18" charset="0"/>
              </a:rPr>
              <a:t>d= n</a:t>
            </a:r>
            <a:r>
              <a:rPr lang="el-GR" dirty="0" smtClean="0">
                <a:solidFill>
                  <a:srgbClr val="0000FF"/>
                </a:solidFill>
                <a:latin typeface="Book Antiqua" pitchFamily="18" charset="0"/>
              </a:rPr>
              <a:t>λ</a:t>
            </a:r>
            <a:r>
              <a:rPr lang="en-IN" dirty="0" smtClean="0">
                <a:solidFill>
                  <a:srgbClr val="0000FF"/>
                </a:solidFill>
                <a:latin typeface="Book Antiqua" pitchFamily="18" charset="0"/>
              </a:rPr>
              <a:t>/2sin</a:t>
            </a:r>
            <a:r>
              <a:rPr lang="el-GR" dirty="0" smtClean="0">
                <a:solidFill>
                  <a:srgbClr val="0000FF"/>
                </a:solidFill>
                <a:latin typeface="Book Antiqua" pitchFamily="18" charset="0"/>
              </a:rPr>
              <a:t>θ</a:t>
            </a:r>
            <a:endParaRPr lang="en-IN" dirty="0" smtClean="0">
              <a:solidFill>
                <a:srgbClr val="0000FF"/>
              </a:solidFill>
              <a:latin typeface="Book Antiqua" pitchFamily="18" charset="0"/>
            </a:endParaRPr>
          </a:p>
          <a:p>
            <a:r>
              <a:rPr lang="en-IN" dirty="0" smtClean="0">
                <a:solidFill>
                  <a:srgbClr val="0000FF"/>
                </a:solidFill>
                <a:latin typeface="Book Antiqua" pitchFamily="18" charset="0"/>
              </a:rPr>
              <a:t>    = 0.15406/2Sin (4.72/2)</a:t>
            </a:r>
          </a:p>
          <a:p>
            <a:r>
              <a:rPr lang="en-IN" dirty="0" smtClean="0">
                <a:solidFill>
                  <a:srgbClr val="0000FF"/>
                </a:solidFill>
                <a:latin typeface="Book Antiqua" pitchFamily="18" charset="0"/>
              </a:rPr>
              <a:t>     = 0.15406/2x0.0823</a:t>
            </a:r>
          </a:p>
          <a:p>
            <a:r>
              <a:rPr lang="en-IN" dirty="0" smtClean="0">
                <a:solidFill>
                  <a:srgbClr val="0000FF"/>
                </a:solidFill>
                <a:latin typeface="Book Antiqua" pitchFamily="18" charset="0"/>
              </a:rPr>
              <a:t>     = 1.87 nm </a:t>
            </a:r>
          </a:p>
        </p:txBody>
      </p:sp>
      <p:sp>
        <p:nvSpPr>
          <p:cNvPr id="8" name="Rectangle 7"/>
          <p:cNvSpPr/>
          <p:nvPr/>
        </p:nvSpPr>
        <p:spPr>
          <a:xfrm>
            <a:off x="5181600" y="4419600"/>
            <a:ext cx="3048000" cy="646331"/>
          </a:xfrm>
          <a:prstGeom prst="rect">
            <a:avLst/>
          </a:prstGeom>
        </p:spPr>
        <p:txBody>
          <a:bodyPr wrap="square">
            <a:spAutoFit/>
          </a:bodyPr>
          <a:lstStyle/>
          <a:p>
            <a:pPr algn="just"/>
            <a:r>
              <a:rPr lang="en-IN" i="1" dirty="0" smtClean="0">
                <a:solidFill>
                  <a:srgbClr val="C00000"/>
                </a:solidFill>
                <a:latin typeface="Book Antiqua" pitchFamily="18" charset="0"/>
              </a:rPr>
              <a:t>Wave length of Cu-X-ray, </a:t>
            </a:r>
            <a:r>
              <a:rPr lang="el-GR" i="1" dirty="0" smtClean="0">
                <a:solidFill>
                  <a:srgbClr val="C00000"/>
                </a:solidFill>
                <a:latin typeface="Book Antiqua" pitchFamily="18" charset="0"/>
              </a:rPr>
              <a:t>λ</a:t>
            </a:r>
            <a:r>
              <a:rPr lang="en-IN" i="1" dirty="0" smtClean="0">
                <a:solidFill>
                  <a:srgbClr val="C00000"/>
                </a:solidFill>
                <a:latin typeface="Book Antiqua" pitchFamily="18" charset="0"/>
              </a:rPr>
              <a:t> = 0.15406 nm or 1.5406 Ǻ</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62580"/>
            <a:ext cx="8991600" cy="523220"/>
          </a:xfrm>
          <a:prstGeom prst="rect">
            <a:avLst/>
          </a:prstGeom>
        </p:spPr>
        <p:txBody>
          <a:bodyPr wrap="square">
            <a:spAutoFit/>
          </a:bodyPr>
          <a:lstStyle/>
          <a:p>
            <a:pPr algn="ctr"/>
            <a:r>
              <a:rPr lang="en-US" sz="2800" b="1" dirty="0" smtClean="0">
                <a:solidFill>
                  <a:srgbClr val="00B050"/>
                </a:solidFill>
                <a:latin typeface="Book Antiqua" pitchFamily="18" charset="0"/>
              </a:rPr>
              <a:t>X-ray Diffraction (XRD)</a:t>
            </a:r>
            <a:endParaRPr lang="en-US" sz="2800" b="1" dirty="0">
              <a:solidFill>
                <a:srgbClr val="00B050"/>
              </a:solidFill>
              <a:latin typeface="Book Antiqua" pitchFamily="18" charset="0"/>
            </a:endParaRPr>
          </a:p>
        </p:txBody>
      </p:sp>
      <p:sp>
        <p:nvSpPr>
          <p:cNvPr id="5" name="Line 3"/>
          <p:cNvSpPr>
            <a:spLocks noChangeShapeType="1"/>
          </p:cNvSpPr>
          <p:nvPr/>
        </p:nvSpPr>
        <p:spPr bwMode="auto">
          <a:xfrm>
            <a:off x="128588" y="7620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152400" y="838200"/>
            <a:ext cx="8839200" cy="830997"/>
          </a:xfrm>
          <a:prstGeom prst="rect">
            <a:avLst/>
          </a:prstGeom>
        </p:spPr>
        <p:txBody>
          <a:bodyPr wrap="square">
            <a:spAutoFit/>
          </a:bodyPr>
          <a:lstStyle/>
          <a:p>
            <a:pPr algn="just"/>
            <a:r>
              <a:rPr lang="en-IN" sz="2400" i="1" dirty="0" smtClean="0">
                <a:solidFill>
                  <a:srgbClr val="C00000"/>
                </a:solidFill>
                <a:latin typeface="Book Antiqua" pitchFamily="18" charset="0"/>
              </a:rPr>
              <a:t>Crystallite Size Determination</a:t>
            </a:r>
          </a:p>
          <a:p>
            <a:pPr marL="216000" indent="-216000" algn="just">
              <a:spcAft>
                <a:spcPts val="600"/>
              </a:spcAft>
              <a:buFont typeface="Wingdings" pitchFamily="2" charset="2"/>
              <a:buChar char="ü"/>
            </a:pPr>
            <a:endParaRPr lang="en-IN" sz="2400" dirty="0">
              <a:solidFill>
                <a:srgbClr val="0000FF"/>
              </a:solidFill>
              <a:latin typeface="Book Antiqua" pitchFamily="18" charset="0"/>
            </a:endParaRPr>
          </a:p>
        </p:txBody>
      </p:sp>
      <p:pic>
        <p:nvPicPr>
          <p:cNvPr id="2050" name="Picture 2"/>
          <p:cNvPicPr>
            <a:picLocks noChangeAspect="1" noChangeArrowheads="1"/>
          </p:cNvPicPr>
          <p:nvPr/>
        </p:nvPicPr>
        <p:blipFill>
          <a:blip r:embed="rId3"/>
          <a:srcRect/>
          <a:stretch>
            <a:fillRect/>
          </a:stretch>
        </p:blipFill>
        <p:spPr bwMode="auto">
          <a:xfrm>
            <a:off x="609600" y="1295400"/>
            <a:ext cx="4343400" cy="3127583"/>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5105400" y="1066800"/>
            <a:ext cx="3811229" cy="3200400"/>
          </a:xfrm>
          <a:prstGeom prst="rect">
            <a:avLst/>
          </a:prstGeom>
          <a:noFill/>
          <a:ln w="9525">
            <a:noFill/>
            <a:miter lim="800000"/>
            <a:headEnd/>
            <a:tailEnd/>
          </a:ln>
          <a:effectLst/>
        </p:spPr>
      </p:pic>
      <p:sp>
        <p:nvSpPr>
          <p:cNvPr id="2055" name="Rectangle 7"/>
          <p:cNvSpPr>
            <a:spLocks noChangeArrowheads="1"/>
          </p:cNvSpPr>
          <p:nvPr/>
        </p:nvSpPr>
        <p:spPr bwMode="auto">
          <a:xfrm>
            <a:off x="533400" y="4800600"/>
            <a:ext cx="7848600"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pt-BR"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rPr>
              <a:t>2</a:t>
            </a:r>
            <a:r>
              <a:rPr kumimoji="0" lang="en-US"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rPr>
              <a:t>θ</a:t>
            </a:r>
            <a:r>
              <a:rPr kumimoji="0" lang="pt-BR"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rPr>
              <a:t> = 26.58</a:t>
            </a:r>
            <a:r>
              <a:rPr kumimoji="0" lang="pt-BR" sz="2000" b="0" i="0" u="none" strike="noStrike" cap="none" normalizeH="0" baseline="30000" dirty="0" smtClean="0">
                <a:ln>
                  <a:noFill/>
                </a:ln>
                <a:solidFill>
                  <a:schemeClr val="tx1"/>
                </a:solidFill>
                <a:effectLst/>
                <a:latin typeface="Book Antiqua" pitchFamily="18" charset="0"/>
                <a:ea typeface="Calibri" pitchFamily="34" charset="0"/>
                <a:cs typeface="Times New Roman" pitchFamily="18" charset="0"/>
              </a:rPr>
              <a:t>o</a:t>
            </a:r>
            <a:r>
              <a:rPr kumimoji="0" lang="pt-BR"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rPr>
              <a:t> </a:t>
            </a:r>
            <a:r>
              <a:rPr kumimoji="0" lang="en-US"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rPr>
              <a:t>θ</a:t>
            </a:r>
            <a:r>
              <a:rPr kumimoji="0" lang="pt-BR"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rPr>
              <a:t> = 13.29</a:t>
            </a:r>
            <a:r>
              <a:rPr kumimoji="0" lang="pt-BR" sz="2000" b="0" i="0" u="none" strike="noStrike" cap="none" normalizeH="0" baseline="30000" dirty="0" smtClean="0">
                <a:ln>
                  <a:noFill/>
                </a:ln>
                <a:solidFill>
                  <a:schemeClr val="tx1"/>
                </a:solidFill>
                <a:effectLst/>
                <a:latin typeface="Book Antiqua" pitchFamily="18" charset="0"/>
                <a:ea typeface="Calibri" pitchFamily="34" charset="0"/>
                <a:cs typeface="Times New Roman" pitchFamily="18" charset="0"/>
              </a:rPr>
              <a:t>º</a:t>
            </a:r>
            <a:r>
              <a:rPr kumimoji="0" lang="pt-BR" sz="2000" b="0" i="0" u="none" strike="noStrike" cap="none" normalizeH="0" dirty="0" smtClean="0">
                <a:ln>
                  <a:noFill/>
                </a:ln>
                <a:solidFill>
                  <a:schemeClr val="tx1"/>
                </a:solidFill>
                <a:effectLst/>
                <a:latin typeface="Book Antiqua" pitchFamily="18" charset="0"/>
                <a:ea typeface="Calibri" pitchFamily="34" charset="0"/>
                <a:cs typeface="Times New Roman" pitchFamily="18" charset="0"/>
              </a:rPr>
              <a:t>,</a:t>
            </a:r>
            <a:r>
              <a:rPr kumimoji="0" lang="pt-BR"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rPr>
              <a:t> cos (13.29) = 0.9732, </a:t>
            </a:r>
            <a:r>
              <a:rPr lang="en-US" sz="2000" dirty="0" smtClean="0">
                <a:latin typeface="Book Antiqua" pitchFamily="18" charset="0"/>
              </a:rPr>
              <a:t>β</a:t>
            </a:r>
            <a:r>
              <a:rPr lang="pt-BR" sz="2000" dirty="0" smtClean="0">
                <a:latin typeface="Book Antiqua" pitchFamily="18" charset="0"/>
              </a:rPr>
              <a:t> = (π/180)x3.78 = 0.066 </a:t>
            </a:r>
            <a:endParaRPr kumimoji="0" lang="pt-BR" sz="2000" b="0" i="0" u="none" strike="noStrike" cap="none" normalizeH="0" baseline="0" dirty="0" smtClean="0">
              <a:ln>
                <a:noFill/>
              </a:ln>
              <a:solidFill>
                <a:schemeClr val="tx1"/>
              </a:solidFill>
              <a:effectLst/>
              <a:latin typeface="Book Antiqu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l-GR" sz="2000" dirty="0" smtClean="0">
                <a:latin typeface="Book Antiqua" pitchFamily="18" charset="0"/>
                <a:ea typeface="Calibri" pitchFamily="34" charset="0"/>
                <a:cs typeface="Times New Roman" pitchFamily="18" charset="0"/>
              </a:rPr>
              <a:t>λ</a:t>
            </a:r>
            <a:r>
              <a:rPr lang="en-IN" sz="2000" dirty="0" smtClean="0">
                <a:latin typeface="Book Antiqua" pitchFamily="18" charset="0"/>
                <a:ea typeface="Calibri" pitchFamily="34" charset="0"/>
                <a:cs typeface="Times New Roman" pitchFamily="18" charset="0"/>
              </a:rPr>
              <a:t> </a:t>
            </a:r>
            <a:r>
              <a:rPr kumimoji="0" lang="pt-BR"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rPr>
              <a:t>= 0.154 nm</a:t>
            </a:r>
            <a:endParaRPr kumimoji="0" lang="pt-BR" sz="2000" b="0" i="0" u="none" strike="noStrike" cap="none" normalizeH="0" baseline="0" dirty="0" smtClean="0">
              <a:ln>
                <a:noFill/>
              </a:ln>
              <a:solidFill>
                <a:schemeClr val="tx1"/>
              </a:solidFill>
              <a:effectLst/>
              <a:latin typeface="Book Antiqu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Book Antiqua" pitchFamily="18" charset="0"/>
                <a:ea typeface="Calibri" pitchFamily="34" charset="0"/>
                <a:cs typeface="Times New Roman" pitchFamily="18" charset="0"/>
              </a:rPr>
              <a:t>L</a:t>
            </a:r>
            <a:r>
              <a:rPr kumimoji="0" lang="en-US" sz="2000" b="0" i="0" u="none" strike="noStrike" cap="none" normalizeH="0" baseline="-30000" dirty="0" err="1" smtClean="0">
                <a:ln>
                  <a:noFill/>
                </a:ln>
                <a:solidFill>
                  <a:schemeClr val="tx1"/>
                </a:solidFill>
                <a:effectLst/>
                <a:latin typeface="Book Antiqua" pitchFamily="18" charset="0"/>
                <a:ea typeface="Calibri" pitchFamily="34" charset="0"/>
                <a:cs typeface="Times New Roman" pitchFamily="18" charset="0"/>
              </a:rPr>
              <a:t>hkl</a:t>
            </a:r>
            <a:r>
              <a:rPr kumimoji="0" lang="en-US" sz="2000" b="0" i="0" u="none" strike="noStrike" cap="none" normalizeH="0" baseline="-30000" dirty="0" smtClean="0">
                <a:ln>
                  <a:noFill/>
                </a:ln>
                <a:solidFill>
                  <a:schemeClr val="tx1"/>
                </a:solidFill>
                <a:effectLst/>
                <a:latin typeface="Book Antiqua" pitchFamily="18" charset="0"/>
                <a:ea typeface="Calibri" pitchFamily="34" charset="0"/>
                <a:cs typeface="Times New Roman" pitchFamily="18" charset="0"/>
              </a:rPr>
              <a:t> </a:t>
            </a:r>
            <a:r>
              <a:rPr kumimoji="0" lang="en-US" sz="2000" b="0" i="0" u="none" strike="noStrike" cap="none" normalizeH="0" baseline="0" dirty="0" smtClean="0">
                <a:ln>
                  <a:noFill/>
                </a:ln>
                <a:solidFill>
                  <a:schemeClr val="tx1"/>
                </a:solidFill>
                <a:effectLst/>
                <a:latin typeface="Book Antiqua" pitchFamily="18" charset="0"/>
                <a:ea typeface="Calibri" pitchFamily="34" charset="0"/>
                <a:cs typeface="Times New Roman" pitchFamily="18" charset="0"/>
              </a:rPr>
              <a:t>= </a:t>
            </a:r>
            <a:endParaRPr kumimoji="0" lang="en-US" sz="2000" b="0" i="0" u="none" strike="noStrike" cap="none" normalizeH="0" baseline="0" dirty="0" smtClean="0">
              <a:ln>
                <a:noFill/>
              </a:ln>
              <a:solidFill>
                <a:schemeClr val="tx1"/>
              </a:solidFill>
              <a:effectLst/>
              <a:latin typeface="Book Antiqua" pitchFamily="18" charset="0"/>
              <a:cs typeface="Arial" pitchFamily="34" charset="0"/>
            </a:endParaRPr>
          </a:p>
        </p:txBody>
      </p:sp>
      <p:sp>
        <p:nvSpPr>
          <p:cNvPr id="2056" name="Rectangle 8"/>
          <p:cNvSpPr>
            <a:spLocks noChangeArrowheads="1"/>
          </p:cNvSpPr>
          <p:nvPr/>
        </p:nvSpPr>
        <p:spPr bwMode="auto">
          <a:xfrm>
            <a:off x="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 2.15 nm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2057" name="Object 9"/>
          <p:cNvGraphicFramePr>
            <a:graphicFrameLocks noChangeAspect="1"/>
          </p:cNvGraphicFramePr>
          <p:nvPr/>
        </p:nvGraphicFramePr>
        <p:xfrm>
          <a:off x="1295400" y="5562600"/>
          <a:ext cx="2590800" cy="838200"/>
        </p:xfrm>
        <a:graphic>
          <a:graphicData uri="http://schemas.openxmlformats.org/presentationml/2006/ole">
            <p:oleObj spid="_x0000_s1026" name="Equation" r:id="rId5" imgW="952087" imgH="393529" progId="Equation.3">
              <p:embed/>
            </p:oleObj>
          </a:graphicData>
        </a:graphic>
      </p:graphicFrame>
      <p:sp>
        <p:nvSpPr>
          <p:cNvPr id="2059" name="Rectangle 11"/>
          <p:cNvSpPr>
            <a:spLocks noChangeArrowheads="1"/>
          </p:cNvSpPr>
          <p:nvPr/>
        </p:nvSpPr>
        <p:spPr bwMode="auto">
          <a:xfrm>
            <a:off x="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 2.15 nm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TextBox 10"/>
          <p:cNvSpPr txBox="1"/>
          <p:nvPr/>
        </p:nvSpPr>
        <p:spPr>
          <a:xfrm>
            <a:off x="4114800" y="6096000"/>
            <a:ext cx="2717411" cy="369332"/>
          </a:xfrm>
          <a:prstGeom prst="rect">
            <a:avLst/>
          </a:prstGeom>
          <a:noFill/>
        </p:spPr>
        <p:txBody>
          <a:bodyPr wrap="none" rtlCol="0">
            <a:spAutoFit/>
          </a:bodyPr>
          <a:lstStyle/>
          <a:p>
            <a:r>
              <a:rPr lang="en-IN" dirty="0" smtClean="0"/>
              <a:t>= 0.1386/0.0642 = 2.15 nm</a:t>
            </a:r>
            <a:endParaRPr lang="en-I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63FA9B-E3B7-4727-BEFE-07D45F7DBC1A}" type="slidenum">
              <a:rPr lang="en-IN" smtClean="0"/>
              <a:pPr/>
              <a:t>58</a:t>
            </a:fld>
            <a:endParaRPr lang="en-IN"/>
          </a:p>
        </p:txBody>
      </p:sp>
      <p:pic>
        <p:nvPicPr>
          <p:cNvPr id="316418" name="Picture 2" descr="Characterization of nanoparticles"/>
          <p:cNvPicPr>
            <a:picLocks noChangeAspect="1" noChangeArrowheads="1"/>
          </p:cNvPicPr>
          <p:nvPr/>
        </p:nvPicPr>
        <p:blipFill>
          <a:blip r:embed="rId2" cstate="print"/>
          <a:srcRect/>
          <a:stretch>
            <a:fillRect/>
          </a:stretch>
        </p:blipFill>
        <p:spPr bwMode="auto">
          <a:xfrm>
            <a:off x="-1" y="0"/>
            <a:ext cx="9037179" cy="5085184"/>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63FA9B-E3B7-4727-BEFE-07D45F7DBC1A}" type="slidenum">
              <a:rPr lang="en-IN" smtClean="0"/>
              <a:pPr/>
              <a:t>59</a:t>
            </a:fld>
            <a:endParaRPr lang="en-IN"/>
          </a:p>
        </p:txBody>
      </p:sp>
      <p:pic>
        <p:nvPicPr>
          <p:cNvPr id="241666" name="Picture 2" descr="X-ray interactions &#10;depends on the &#10;number of atom on &#10;a plane. This is why &#10;only specific planes &#10;would cause &#10;diffracti..."/>
          <p:cNvPicPr>
            <a:picLocks noChangeAspect="1" noChangeArrowheads="1"/>
          </p:cNvPicPr>
          <p:nvPr/>
        </p:nvPicPr>
        <p:blipFill>
          <a:blip r:embed="rId2" cstate="print"/>
          <a:srcRect/>
          <a:stretch>
            <a:fillRect/>
          </a:stretch>
        </p:blipFill>
        <p:spPr bwMode="auto">
          <a:xfrm>
            <a:off x="0" y="-1"/>
            <a:ext cx="8892480" cy="667633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Basic Parts of the SEM</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1219200" y="1143000"/>
            <a:ext cx="6172200" cy="3139321"/>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Electron gun (filament)</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Condenser lenses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Objective aperture</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Scan coils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Chamber (specimen test)</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Detectors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Computer hardware and software.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400"/>
            <a:ext cx="9144000" cy="584775"/>
          </a:xfrm>
          <a:prstGeom prst="rect">
            <a:avLst/>
          </a:prstGeom>
        </p:spPr>
        <p:txBody>
          <a:bodyPr wrap="square">
            <a:spAutoFit/>
          </a:bodyPr>
          <a:lstStyle/>
          <a:p>
            <a:pPr algn="ctr"/>
            <a:r>
              <a:rPr lang="en-US" sz="3200" b="1" dirty="0">
                <a:solidFill>
                  <a:srgbClr val="1F0092"/>
                </a:solidFill>
                <a:latin typeface="Garamond" pitchFamily="18" charset="0"/>
              </a:rPr>
              <a:t>Principle and </a:t>
            </a:r>
            <a:r>
              <a:rPr lang="en-US" sz="3200" b="1" dirty="0" smtClean="0">
                <a:solidFill>
                  <a:srgbClr val="1F0092"/>
                </a:solidFill>
                <a:latin typeface="Garamond" pitchFamily="18" charset="0"/>
              </a:rPr>
              <a:t>Application </a:t>
            </a:r>
            <a:r>
              <a:rPr lang="en-US" sz="3200" b="1" dirty="0">
                <a:solidFill>
                  <a:srgbClr val="1F0092"/>
                </a:solidFill>
                <a:latin typeface="Garamond" pitchFamily="18" charset="0"/>
              </a:rPr>
              <a:t>of </a:t>
            </a:r>
            <a:r>
              <a:rPr lang="en-US" sz="3200" dirty="0" smtClean="0"/>
              <a:t>ultraviolet spectroscopy</a:t>
            </a:r>
            <a:endParaRPr lang="en-US" sz="3200" b="1" dirty="0">
              <a:solidFill>
                <a:srgbClr val="1F0092"/>
              </a:solidFill>
              <a:latin typeface="Garamond" pitchFamily="18" charset="0"/>
            </a:endParaRPr>
          </a:p>
        </p:txBody>
      </p:sp>
      <p:sp>
        <p:nvSpPr>
          <p:cNvPr id="5"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pic>
        <p:nvPicPr>
          <p:cNvPr id="7" name="Picture 10"/>
          <p:cNvPicPr>
            <a:picLocks noChangeAspect="1" noChangeArrowheads="1"/>
          </p:cNvPicPr>
          <p:nvPr/>
        </p:nvPicPr>
        <p:blipFill>
          <a:blip r:embed="rId2" cstate="print"/>
          <a:srcRect t="32304"/>
          <a:stretch>
            <a:fillRect/>
          </a:stretch>
        </p:blipFill>
        <p:spPr bwMode="auto">
          <a:xfrm>
            <a:off x="228600" y="4343400"/>
            <a:ext cx="4114800" cy="2089150"/>
          </a:xfrm>
          <a:prstGeom prst="rect">
            <a:avLst/>
          </a:prstGeom>
          <a:noFill/>
          <a:ln w="9525">
            <a:noFill/>
            <a:miter lim="800000"/>
            <a:headEnd/>
            <a:tailEnd/>
          </a:ln>
        </p:spPr>
      </p:pic>
      <p:sp>
        <p:nvSpPr>
          <p:cNvPr id="8" name="Rectangle 4"/>
          <p:cNvSpPr>
            <a:spLocks noChangeArrowheads="1"/>
          </p:cNvSpPr>
          <p:nvPr/>
        </p:nvSpPr>
        <p:spPr bwMode="auto">
          <a:xfrm>
            <a:off x="228600" y="1066800"/>
            <a:ext cx="8686800" cy="3093154"/>
          </a:xfrm>
          <a:prstGeom prst="rect">
            <a:avLst/>
          </a:prstGeom>
          <a:noFill/>
          <a:ln w="9525">
            <a:noFill/>
            <a:miter lim="800000"/>
            <a:headEnd/>
            <a:tailEnd/>
          </a:ln>
        </p:spPr>
        <p:txBody>
          <a:bodyPr>
            <a:spAutoFit/>
          </a:bodyPr>
          <a:lstStyle/>
          <a:p>
            <a:pPr marL="179388" indent="-179388" algn="just">
              <a:spcAft>
                <a:spcPts val="600"/>
              </a:spcAft>
              <a:buFont typeface="Wingdings" pitchFamily="2" charset="2"/>
              <a:buChar char="ü"/>
            </a:pPr>
            <a:r>
              <a:rPr lang="en-IN" sz="2000" dirty="0">
                <a:solidFill>
                  <a:srgbClr val="1F0092"/>
                </a:solidFill>
                <a:latin typeface="Book Antiqua" pitchFamily="18" charset="0"/>
              </a:rPr>
              <a:t>Ultraviolet-visible (UV-</a:t>
            </a:r>
            <a:r>
              <a:rPr lang="en-IN" sz="2000" dirty="0" err="1">
                <a:solidFill>
                  <a:srgbClr val="1F0092"/>
                </a:solidFill>
                <a:latin typeface="Book Antiqua" pitchFamily="18" charset="0"/>
              </a:rPr>
              <a:t>vis</a:t>
            </a:r>
            <a:r>
              <a:rPr lang="en-IN" sz="2000" dirty="0">
                <a:solidFill>
                  <a:srgbClr val="1F0092"/>
                </a:solidFill>
                <a:latin typeface="Book Antiqua" pitchFamily="18" charset="0"/>
              </a:rPr>
              <a:t>) spectroscopy is used to obtain the absorbance spectra of a compound in solution or as a solid.</a:t>
            </a:r>
          </a:p>
          <a:p>
            <a:pPr marL="179388" indent="-179388" algn="just">
              <a:spcAft>
                <a:spcPts val="600"/>
              </a:spcAft>
              <a:buFont typeface="Wingdings" pitchFamily="2" charset="2"/>
              <a:buChar char="ü"/>
            </a:pPr>
            <a:r>
              <a:rPr lang="en-IN" sz="2000" dirty="0">
                <a:solidFill>
                  <a:srgbClr val="1F0092"/>
                </a:solidFill>
                <a:latin typeface="Book Antiqua" pitchFamily="18" charset="0"/>
              </a:rPr>
              <a:t>What is actually being observed spectroscopically is the absorbance of light energy or electromagnetic radiation, which excites electrons from the ground state to the first singlet excited state of the compound or material. </a:t>
            </a:r>
          </a:p>
          <a:p>
            <a:pPr marL="179388" indent="-179388" algn="just">
              <a:spcAft>
                <a:spcPts val="600"/>
              </a:spcAft>
              <a:buFont typeface="Wingdings" pitchFamily="2" charset="2"/>
              <a:buChar char="ü"/>
            </a:pPr>
            <a:r>
              <a:rPr lang="en-IN" sz="2000" dirty="0">
                <a:solidFill>
                  <a:srgbClr val="1F0092"/>
                </a:solidFill>
                <a:latin typeface="Book Antiqua" pitchFamily="18" charset="0"/>
              </a:rPr>
              <a:t>The UV-</a:t>
            </a:r>
            <a:r>
              <a:rPr lang="en-IN" sz="2000" dirty="0" err="1">
                <a:solidFill>
                  <a:srgbClr val="1F0092"/>
                </a:solidFill>
                <a:latin typeface="Book Antiqua" pitchFamily="18" charset="0"/>
              </a:rPr>
              <a:t>vis</a:t>
            </a:r>
            <a:r>
              <a:rPr lang="en-IN" sz="2000" dirty="0">
                <a:solidFill>
                  <a:srgbClr val="1F0092"/>
                </a:solidFill>
                <a:latin typeface="Book Antiqua" pitchFamily="18" charset="0"/>
              </a:rPr>
              <a:t> region of energy for the electromagnetic spectrum covers 1.5 - 6.2 </a:t>
            </a:r>
            <a:r>
              <a:rPr lang="en-IN" sz="2000" dirty="0" err="1">
                <a:solidFill>
                  <a:srgbClr val="1F0092"/>
                </a:solidFill>
                <a:latin typeface="Book Antiqua" pitchFamily="18" charset="0"/>
              </a:rPr>
              <a:t>eV</a:t>
            </a:r>
            <a:r>
              <a:rPr lang="en-IN" sz="2000" dirty="0">
                <a:solidFill>
                  <a:srgbClr val="1F0092"/>
                </a:solidFill>
                <a:latin typeface="Book Antiqua" pitchFamily="18" charset="0"/>
              </a:rPr>
              <a:t> which relates to a wavelength range of 800 - 200 nm. </a:t>
            </a:r>
          </a:p>
          <a:p>
            <a:pPr marL="179388" indent="-179388" algn="just">
              <a:spcAft>
                <a:spcPts val="600"/>
              </a:spcAft>
              <a:buFont typeface="Wingdings" pitchFamily="2" charset="2"/>
              <a:buChar char="ü"/>
            </a:pPr>
            <a:r>
              <a:rPr lang="en-IN" sz="2000" dirty="0">
                <a:solidFill>
                  <a:srgbClr val="1F0092"/>
                </a:solidFill>
                <a:latin typeface="Book Antiqua" pitchFamily="18" charset="0"/>
              </a:rPr>
              <a:t>The Beer-Lambert Law is the principle behind absorbance spectroscopy.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143000"/>
            <a:ext cx="8686800" cy="5632311"/>
          </a:xfrm>
          <a:prstGeom prst="rect">
            <a:avLst/>
          </a:prstGeom>
        </p:spPr>
        <p:txBody>
          <a:bodyPr wrap="square">
            <a:spAutoFit/>
          </a:bodyPr>
          <a:lstStyle/>
          <a:p>
            <a:pPr algn="just"/>
            <a:r>
              <a:rPr lang="en-US" sz="2400" dirty="0" smtClean="0">
                <a:solidFill>
                  <a:srgbClr val="C00000"/>
                </a:solidFill>
                <a:latin typeface="Book Antiqua" pitchFamily="18" charset="0"/>
              </a:rPr>
              <a:t>UV spectroscopy follows the Beer-Lambert law: Principle</a:t>
            </a:r>
          </a:p>
          <a:p>
            <a:pPr algn="just"/>
            <a:r>
              <a:rPr lang="en-US" sz="2400" dirty="0" smtClean="0">
                <a:solidFill>
                  <a:srgbClr val="1F0092"/>
                </a:solidFill>
                <a:latin typeface="Book Antiqua" pitchFamily="18" charset="0"/>
              </a:rPr>
              <a:t>when a beam of monochromatic light is passed through a solution of an absorbing substance, the rate of decrease of intensity of radiation with thickness of the absorbing solution is proportional to the incident radiation as well as the concentration of the solution.</a:t>
            </a:r>
          </a:p>
          <a:p>
            <a:pPr algn="just"/>
            <a:r>
              <a:rPr lang="en-US" sz="2400" dirty="0" smtClean="0">
                <a:solidFill>
                  <a:srgbClr val="1F0092"/>
                </a:solidFill>
                <a:latin typeface="Book Antiqua" pitchFamily="18" charset="0"/>
              </a:rPr>
              <a:t> The expression of Beer-Lambert law</a:t>
            </a:r>
          </a:p>
          <a:p>
            <a:pPr algn="just"/>
            <a:r>
              <a:rPr lang="en-US" sz="2400" dirty="0" smtClean="0">
                <a:solidFill>
                  <a:srgbClr val="1F0092"/>
                </a:solidFill>
                <a:latin typeface="Book Antiqua" pitchFamily="18" charset="0"/>
              </a:rPr>
              <a:t>A = log (I</a:t>
            </a:r>
            <a:r>
              <a:rPr lang="en-US" sz="2400" baseline="-25000" dirty="0" smtClean="0">
                <a:solidFill>
                  <a:srgbClr val="1F0092"/>
                </a:solidFill>
                <a:latin typeface="Book Antiqua" pitchFamily="18" charset="0"/>
              </a:rPr>
              <a:t>0</a:t>
            </a:r>
            <a:r>
              <a:rPr lang="en-US" sz="2400" dirty="0" smtClean="0">
                <a:solidFill>
                  <a:srgbClr val="1F0092"/>
                </a:solidFill>
                <a:latin typeface="Book Antiqua" pitchFamily="18" charset="0"/>
              </a:rPr>
              <a:t>/I) = </a:t>
            </a:r>
            <a:r>
              <a:rPr lang="az-Cyrl-AZ" sz="2400" dirty="0" smtClean="0">
                <a:solidFill>
                  <a:srgbClr val="1F0092"/>
                </a:solidFill>
                <a:latin typeface="Book Antiqua" pitchFamily="18" charset="0"/>
              </a:rPr>
              <a:t>Є</a:t>
            </a:r>
            <a:r>
              <a:rPr lang="en-US" sz="2400" dirty="0" smtClean="0">
                <a:solidFill>
                  <a:srgbClr val="1F0092"/>
                </a:solidFill>
                <a:latin typeface="Book Antiqua" pitchFamily="18" charset="0"/>
              </a:rPr>
              <a:t>CL; Where, A = absorbance; I</a:t>
            </a:r>
            <a:r>
              <a:rPr lang="en-US" sz="2400" baseline="-25000" dirty="0" smtClean="0">
                <a:solidFill>
                  <a:srgbClr val="1F0092"/>
                </a:solidFill>
                <a:latin typeface="Book Antiqua" pitchFamily="18" charset="0"/>
              </a:rPr>
              <a:t>0</a:t>
            </a:r>
            <a:r>
              <a:rPr lang="en-US" sz="2400" dirty="0" smtClean="0">
                <a:solidFill>
                  <a:srgbClr val="1F0092"/>
                </a:solidFill>
                <a:latin typeface="Book Antiqua" pitchFamily="18" charset="0"/>
              </a:rPr>
              <a:t> = intensity of light incident upon sample cell; I = intensity of light leaving sample cell; C = molar concentration of solute; L = length of sample cell (cm.); </a:t>
            </a:r>
            <a:r>
              <a:rPr lang="az-Cyrl-AZ" sz="2400" dirty="0" smtClean="0">
                <a:solidFill>
                  <a:srgbClr val="1F0092"/>
                </a:solidFill>
                <a:latin typeface="Book Antiqua" pitchFamily="18" charset="0"/>
              </a:rPr>
              <a:t>Є </a:t>
            </a:r>
            <a:r>
              <a:rPr lang="en-US" sz="2400" dirty="0" smtClean="0">
                <a:solidFill>
                  <a:srgbClr val="1F0092"/>
                </a:solidFill>
                <a:latin typeface="Book Antiqua" pitchFamily="18" charset="0"/>
              </a:rPr>
              <a:t>= molar </a:t>
            </a:r>
            <a:r>
              <a:rPr lang="en-US" sz="2400" dirty="0" err="1" smtClean="0">
                <a:solidFill>
                  <a:srgbClr val="1F0092"/>
                </a:solidFill>
                <a:latin typeface="Book Antiqua" pitchFamily="18" charset="0"/>
              </a:rPr>
              <a:t>absorptivity</a:t>
            </a:r>
            <a:r>
              <a:rPr lang="en-US" sz="2400" dirty="0" smtClean="0">
                <a:solidFill>
                  <a:srgbClr val="1F0092"/>
                </a:solidFill>
                <a:latin typeface="Book Antiqua" pitchFamily="18" charset="0"/>
              </a:rPr>
              <a:t> or molar extinction co-efficient.</a:t>
            </a:r>
            <a:br>
              <a:rPr lang="en-US" sz="2400" dirty="0" smtClean="0">
                <a:solidFill>
                  <a:srgbClr val="1F0092"/>
                </a:solidFill>
                <a:latin typeface="Book Antiqua" pitchFamily="18" charset="0"/>
              </a:rPr>
            </a:br>
            <a:r>
              <a:rPr lang="en-US" sz="2400" dirty="0" smtClean="0">
                <a:solidFill>
                  <a:srgbClr val="1F0092"/>
                </a:solidFill>
                <a:latin typeface="Book Antiqua" pitchFamily="18" charset="0"/>
              </a:rPr>
              <a:t>It is clear that greater the number of molecules capable of absorbing light of a given wavelength, the greater the extent of light absorption. </a:t>
            </a:r>
            <a:endParaRPr lang="en-US" sz="2400" dirty="0">
              <a:solidFill>
                <a:srgbClr val="1F0092"/>
              </a:solidFill>
              <a:latin typeface="Book Antiqua" pitchFamily="18" charset="0"/>
            </a:endParaRPr>
          </a:p>
        </p:txBody>
      </p:sp>
      <p:sp>
        <p:nvSpPr>
          <p:cNvPr id="5" name="Rectangle 4"/>
          <p:cNvSpPr/>
          <p:nvPr/>
        </p:nvSpPr>
        <p:spPr>
          <a:xfrm>
            <a:off x="0" y="152400"/>
            <a:ext cx="9144000" cy="584775"/>
          </a:xfrm>
          <a:prstGeom prst="rect">
            <a:avLst/>
          </a:prstGeom>
        </p:spPr>
        <p:txBody>
          <a:bodyPr wrap="square">
            <a:spAutoFit/>
          </a:bodyPr>
          <a:lstStyle/>
          <a:p>
            <a:pPr algn="ctr"/>
            <a:r>
              <a:rPr lang="en-US" sz="3200" b="1" dirty="0">
                <a:solidFill>
                  <a:srgbClr val="1F0092"/>
                </a:solidFill>
                <a:latin typeface="Garamond" pitchFamily="18" charset="0"/>
              </a:rPr>
              <a:t>Principle </a:t>
            </a:r>
            <a:r>
              <a:rPr lang="en-US" sz="3200" b="1" dirty="0" smtClean="0">
                <a:solidFill>
                  <a:srgbClr val="1F0092"/>
                </a:solidFill>
                <a:latin typeface="Garamond" pitchFamily="18" charset="0"/>
              </a:rPr>
              <a:t>of </a:t>
            </a:r>
            <a:r>
              <a:rPr lang="en-US" sz="3200" dirty="0" smtClean="0"/>
              <a:t>Ultraviolet Spectroscopy</a:t>
            </a:r>
            <a:endParaRPr lang="en-US" sz="3200" b="1" dirty="0">
              <a:solidFill>
                <a:srgbClr val="1F0092"/>
              </a:solidFill>
              <a:latin typeface="Garamond" pitchFamily="18" charset="0"/>
            </a:endParaRPr>
          </a:p>
        </p:txBody>
      </p:sp>
      <p:sp>
        <p:nvSpPr>
          <p:cNvPr id="6"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143000"/>
            <a:ext cx="8458200" cy="5632311"/>
          </a:xfrm>
          <a:prstGeom prst="rect">
            <a:avLst/>
          </a:prstGeom>
        </p:spPr>
        <p:txBody>
          <a:bodyPr wrap="square">
            <a:spAutoFit/>
          </a:bodyPr>
          <a:lstStyle/>
          <a:p>
            <a:pPr marL="182880" lvl="1" indent="-274320"/>
            <a:r>
              <a:rPr lang="en-US" sz="2400" dirty="0" smtClean="0">
                <a:solidFill>
                  <a:srgbClr val="C00000"/>
                </a:solidFill>
                <a:latin typeface="Book Antiqua" pitchFamily="18" charset="0"/>
              </a:rPr>
              <a:t>Observed electronic transitions:</a:t>
            </a:r>
          </a:p>
          <a:p>
            <a:pPr marL="274320" lvl="1" indent="-274320" algn="just">
              <a:buFont typeface="Wingdings" pitchFamily="2" charset="2"/>
              <a:buChar char="Ø"/>
            </a:pPr>
            <a:r>
              <a:rPr lang="en-US" sz="2400" dirty="0" smtClean="0">
                <a:solidFill>
                  <a:srgbClr val="1F0092"/>
                </a:solidFill>
                <a:latin typeface="Book Antiqua" pitchFamily="18" charset="0"/>
              </a:rPr>
              <a:t>The lowest energy transition is typically an electron in the Highest Occupied Molecular Orbital (HOMO) to the Lowest Unoccupied Molecular Orbital (LUMO).</a:t>
            </a:r>
          </a:p>
          <a:p>
            <a:pPr marL="274320" lvl="1" indent="-274320" algn="just">
              <a:buFont typeface="Wingdings" pitchFamily="2" charset="2"/>
              <a:buChar char="Ø"/>
            </a:pPr>
            <a:r>
              <a:rPr lang="en-US" sz="2400" dirty="0" smtClean="0">
                <a:solidFill>
                  <a:srgbClr val="1F0092"/>
                </a:solidFill>
                <a:latin typeface="Book Antiqua" pitchFamily="18" charset="0"/>
              </a:rPr>
              <a:t>For any bond (pair of electrons) in a molecule, the molecular orbitals are a mixture of the two contributing atomic orbitals; for every bonding orbital </a:t>
            </a:r>
            <a:r>
              <a:rPr lang="ja-JP" altLang="en-US" sz="2400" smtClean="0">
                <a:solidFill>
                  <a:srgbClr val="1F0092"/>
                </a:solidFill>
                <a:latin typeface="Book Antiqua" pitchFamily="18" charset="0"/>
              </a:rPr>
              <a:t>“</a:t>
            </a:r>
            <a:r>
              <a:rPr lang="en-US" altLang="ja-JP" sz="2400" dirty="0" smtClean="0">
                <a:solidFill>
                  <a:srgbClr val="1F0092"/>
                </a:solidFill>
                <a:latin typeface="Book Antiqua" pitchFamily="18" charset="0"/>
              </a:rPr>
              <a:t>created</a:t>
            </a:r>
            <a:r>
              <a:rPr lang="ja-JP" altLang="en-US" sz="2400" smtClean="0">
                <a:solidFill>
                  <a:srgbClr val="1F0092"/>
                </a:solidFill>
                <a:latin typeface="Book Antiqua" pitchFamily="18" charset="0"/>
              </a:rPr>
              <a:t>”</a:t>
            </a:r>
            <a:r>
              <a:rPr lang="en-US" altLang="ja-JP" sz="2400" dirty="0" smtClean="0">
                <a:solidFill>
                  <a:srgbClr val="1F0092"/>
                </a:solidFill>
                <a:latin typeface="Book Antiqua" pitchFamily="18" charset="0"/>
              </a:rPr>
              <a:t> from this mixing (s, p), there is a corresponding anti-bonding orbital of symmetrically higher energy (s</a:t>
            </a:r>
            <a:r>
              <a:rPr lang="en-US" altLang="ja-JP" sz="2400" baseline="30000" dirty="0" smtClean="0">
                <a:solidFill>
                  <a:srgbClr val="1F0092"/>
                </a:solidFill>
                <a:latin typeface="Book Antiqua" pitchFamily="18" charset="0"/>
              </a:rPr>
              <a:t>*</a:t>
            </a:r>
            <a:r>
              <a:rPr lang="en-US" altLang="ja-JP" sz="2400" dirty="0" smtClean="0">
                <a:solidFill>
                  <a:srgbClr val="1F0092"/>
                </a:solidFill>
                <a:latin typeface="Book Antiqua" pitchFamily="18" charset="0"/>
              </a:rPr>
              <a:t>, p</a:t>
            </a:r>
            <a:r>
              <a:rPr lang="en-US" altLang="ja-JP" sz="2400" baseline="30000" dirty="0" smtClean="0">
                <a:solidFill>
                  <a:srgbClr val="1F0092"/>
                </a:solidFill>
                <a:latin typeface="Book Antiqua" pitchFamily="18" charset="0"/>
              </a:rPr>
              <a:t>*</a:t>
            </a:r>
            <a:r>
              <a:rPr lang="en-US" altLang="ja-JP" sz="2400" dirty="0" smtClean="0">
                <a:solidFill>
                  <a:srgbClr val="1F0092"/>
                </a:solidFill>
                <a:latin typeface="Book Antiqua" pitchFamily="18" charset="0"/>
              </a:rPr>
              <a:t>).</a:t>
            </a:r>
          </a:p>
          <a:p>
            <a:pPr marL="274320" lvl="1" indent="-274320" algn="just">
              <a:buFont typeface="Wingdings" pitchFamily="2" charset="2"/>
              <a:buChar char="Ø"/>
            </a:pPr>
            <a:r>
              <a:rPr lang="en-US" sz="2400" dirty="0" smtClean="0">
                <a:solidFill>
                  <a:srgbClr val="1F0092"/>
                </a:solidFill>
                <a:latin typeface="Book Antiqua" pitchFamily="18" charset="0"/>
              </a:rPr>
              <a:t>The lowest energy occupied orbitals are typically the s; likewise, the corresponding anti-bonding s</a:t>
            </a:r>
            <a:r>
              <a:rPr lang="en-US" sz="2400" baseline="30000" dirty="0" smtClean="0">
                <a:solidFill>
                  <a:srgbClr val="1F0092"/>
                </a:solidFill>
                <a:latin typeface="Book Antiqua" pitchFamily="18" charset="0"/>
              </a:rPr>
              <a:t>*</a:t>
            </a:r>
            <a:r>
              <a:rPr lang="en-US" sz="2400" dirty="0" smtClean="0">
                <a:solidFill>
                  <a:srgbClr val="1F0092"/>
                </a:solidFill>
                <a:latin typeface="Book Antiqua" pitchFamily="18" charset="0"/>
              </a:rPr>
              <a:t> orbital is of the highest energy</a:t>
            </a:r>
          </a:p>
          <a:p>
            <a:pPr marL="274320" lvl="1" indent="-274320" algn="just">
              <a:buFont typeface="Wingdings" pitchFamily="2" charset="2"/>
              <a:buChar char="Ø"/>
            </a:pPr>
            <a:r>
              <a:rPr lang="en-US" sz="2400" dirty="0" smtClean="0">
                <a:solidFill>
                  <a:srgbClr val="1F0092"/>
                </a:solidFill>
                <a:latin typeface="Book Antiqua" pitchFamily="18" charset="0"/>
              </a:rPr>
              <a:t>p-orbitals are of somewhat higher energy, and their complementary anti-bonding orbital (p*) somewhat lower in energy than s*.</a:t>
            </a:r>
          </a:p>
        </p:txBody>
      </p:sp>
      <p:sp>
        <p:nvSpPr>
          <p:cNvPr id="5" name="Rectangle 4"/>
          <p:cNvSpPr/>
          <p:nvPr/>
        </p:nvSpPr>
        <p:spPr>
          <a:xfrm>
            <a:off x="0" y="152400"/>
            <a:ext cx="9144000" cy="584775"/>
          </a:xfrm>
          <a:prstGeom prst="rect">
            <a:avLst/>
          </a:prstGeom>
        </p:spPr>
        <p:txBody>
          <a:bodyPr wrap="square">
            <a:spAutoFit/>
          </a:bodyPr>
          <a:lstStyle/>
          <a:p>
            <a:pPr algn="ctr"/>
            <a:r>
              <a:rPr lang="en-US" sz="3200" dirty="0" smtClean="0"/>
              <a:t>Ultraviolet Spectroscopy</a:t>
            </a:r>
            <a:endParaRPr lang="en-US" sz="3200" b="1" dirty="0">
              <a:solidFill>
                <a:srgbClr val="1F0092"/>
              </a:solidFill>
              <a:latin typeface="Garamond" pitchFamily="18" charset="0"/>
            </a:endParaRPr>
          </a:p>
        </p:txBody>
      </p:sp>
      <p:sp>
        <p:nvSpPr>
          <p:cNvPr id="6"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066800"/>
            <a:ext cx="8915400" cy="1200329"/>
          </a:xfrm>
          <a:prstGeom prst="rect">
            <a:avLst/>
          </a:prstGeom>
        </p:spPr>
        <p:txBody>
          <a:bodyPr wrap="square">
            <a:spAutoFit/>
          </a:bodyPr>
          <a:lstStyle/>
          <a:p>
            <a:pPr marL="274320" lvl="1" indent="-274320" algn="just">
              <a:buFont typeface="Wingdings" pitchFamily="2" charset="2"/>
              <a:buChar char="Ø"/>
            </a:pPr>
            <a:r>
              <a:rPr lang="en-US" sz="2400" dirty="0" smtClean="0">
                <a:latin typeface="Book Antiqua" pitchFamily="18" charset="0"/>
              </a:rPr>
              <a:t>Unshared pairs lie at the energy of the original atomic orbital, most often this energy is higher than p or s (since no bond is formed, there is no benefit in energy)</a:t>
            </a:r>
            <a:endParaRPr lang="en-US" sz="2400" dirty="0">
              <a:solidFill>
                <a:schemeClr val="accent2"/>
              </a:solidFill>
              <a:latin typeface="Book Antiqua" pitchFamily="18" charset="0"/>
            </a:endParaRPr>
          </a:p>
        </p:txBody>
      </p:sp>
      <p:sp>
        <p:nvSpPr>
          <p:cNvPr id="5" name="Rectangle 4"/>
          <p:cNvSpPr/>
          <p:nvPr/>
        </p:nvSpPr>
        <p:spPr>
          <a:xfrm>
            <a:off x="0" y="152400"/>
            <a:ext cx="9144000" cy="584775"/>
          </a:xfrm>
          <a:prstGeom prst="rect">
            <a:avLst/>
          </a:prstGeom>
        </p:spPr>
        <p:txBody>
          <a:bodyPr wrap="square">
            <a:spAutoFit/>
          </a:bodyPr>
          <a:lstStyle/>
          <a:p>
            <a:pPr algn="ctr"/>
            <a:r>
              <a:rPr lang="en-US" sz="3200" b="1" dirty="0">
                <a:solidFill>
                  <a:srgbClr val="1F0092"/>
                </a:solidFill>
                <a:latin typeface="Garamond" pitchFamily="18" charset="0"/>
              </a:rPr>
              <a:t>Principle </a:t>
            </a:r>
            <a:r>
              <a:rPr lang="en-US" sz="3200" b="1" dirty="0" smtClean="0">
                <a:solidFill>
                  <a:srgbClr val="1F0092"/>
                </a:solidFill>
                <a:latin typeface="Garamond" pitchFamily="18" charset="0"/>
              </a:rPr>
              <a:t>of </a:t>
            </a:r>
            <a:r>
              <a:rPr lang="en-US" sz="3200" dirty="0" smtClean="0"/>
              <a:t>Ultraviolet Spectroscopy</a:t>
            </a:r>
            <a:endParaRPr lang="en-US" sz="3200" b="1" dirty="0">
              <a:solidFill>
                <a:srgbClr val="1F0092"/>
              </a:solidFill>
              <a:latin typeface="Garamond" pitchFamily="18" charset="0"/>
            </a:endParaRPr>
          </a:p>
        </p:txBody>
      </p:sp>
      <p:sp>
        <p:nvSpPr>
          <p:cNvPr id="6"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Line 4"/>
          <p:cNvSpPr>
            <a:spLocks noChangeShapeType="1"/>
          </p:cNvSpPr>
          <p:nvPr/>
        </p:nvSpPr>
        <p:spPr bwMode="auto">
          <a:xfrm flipV="1">
            <a:off x="457200" y="2743200"/>
            <a:ext cx="0" cy="3352800"/>
          </a:xfrm>
          <a:prstGeom prst="line">
            <a:avLst/>
          </a:prstGeom>
          <a:noFill/>
          <a:ln w="28575">
            <a:solidFill>
              <a:srgbClr val="FF0000"/>
            </a:solidFill>
            <a:round/>
            <a:headEnd/>
            <a:tailEnd type="triangle" w="med" len="med"/>
          </a:ln>
        </p:spPr>
        <p:txBody>
          <a:bodyPr wrap="none" anchor="ctr"/>
          <a:lstStyle/>
          <a:p>
            <a:endParaRPr lang="en-US"/>
          </a:p>
        </p:txBody>
      </p:sp>
      <p:sp>
        <p:nvSpPr>
          <p:cNvPr id="8" name="Line 6"/>
          <p:cNvSpPr>
            <a:spLocks noChangeShapeType="1"/>
          </p:cNvSpPr>
          <p:nvPr/>
        </p:nvSpPr>
        <p:spPr bwMode="auto">
          <a:xfrm>
            <a:off x="1676400" y="4343400"/>
            <a:ext cx="533400" cy="0"/>
          </a:xfrm>
          <a:prstGeom prst="line">
            <a:avLst/>
          </a:prstGeom>
          <a:noFill/>
          <a:ln w="9525">
            <a:solidFill>
              <a:schemeClr val="tx1"/>
            </a:solidFill>
            <a:round/>
            <a:headEnd/>
            <a:tailEnd/>
          </a:ln>
        </p:spPr>
        <p:txBody>
          <a:bodyPr wrap="none" anchor="ctr"/>
          <a:lstStyle/>
          <a:p>
            <a:endParaRPr lang="en-US"/>
          </a:p>
        </p:txBody>
      </p:sp>
      <p:sp>
        <p:nvSpPr>
          <p:cNvPr id="9" name="Line 7"/>
          <p:cNvSpPr>
            <a:spLocks noChangeShapeType="1"/>
          </p:cNvSpPr>
          <p:nvPr/>
        </p:nvSpPr>
        <p:spPr bwMode="auto">
          <a:xfrm flipV="1">
            <a:off x="2209800" y="2819400"/>
            <a:ext cx="457200" cy="1524000"/>
          </a:xfrm>
          <a:prstGeom prst="line">
            <a:avLst/>
          </a:prstGeom>
          <a:noFill/>
          <a:ln w="9525">
            <a:solidFill>
              <a:schemeClr val="tx1"/>
            </a:solidFill>
            <a:round/>
            <a:headEnd/>
            <a:tailEnd/>
          </a:ln>
        </p:spPr>
        <p:txBody>
          <a:bodyPr wrap="none" anchor="ctr"/>
          <a:lstStyle/>
          <a:p>
            <a:endParaRPr lang="en-US"/>
          </a:p>
        </p:txBody>
      </p:sp>
      <p:sp>
        <p:nvSpPr>
          <p:cNvPr id="10" name="Line 10"/>
          <p:cNvSpPr>
            <a:spLocks noChangeShapeType="1"/>
          </p:cNvSpPr>
          <p:nvPr/>
        </p:nvSpPr>
        <p:spPr bwMode="auto">
          <a:xfrm>
            <a:off x="2667000" y="2819400"/>
            <a:ext cx="838200" cy="0"/>
          </a:xfrm>
          <a:prstGeom prst="line">
            <a:avLst/>
          </a:prstGeom>
          <a:noFill/>
          <a:ln w="9525">
            <a:solidFill>
              <a:schemeClr val="tx1"/>
            </a:solidFill>
            <a:round/>
            <a:headEnd/>
            <a:tailEnd/>
          </a:ln>
        </p:spPr>
        <p:txBody>
          <a:bodyPr wrap="none" anchor="ctr"/>
          <a:lstStyle/>
          <a:p>
            <a:endParaRPr lang="en-US"/>
          </a:p>
        </p:txBody>
      </p:sp>
      <p:sp>
        <p:nvSpPr>
          <p:cNvPr id="11" name="Line 11"/>
          <p:cNvSpPr>
            <a:spLocks noChangeShapeType="1"/>
          </p:cNvSpPr>
          <p:nvPr/>
        </p:nvSpPr>
        <p:spPr bwMode="auto">
          <a:xfrm>
            <a:off x="3505200" y="2819400"/>
            <a:ext cx="457200" cy="1524000"/>
          </a:xfrm>
          <a:prstGeom prst="line">
            <a:avLst/>
          </a:prstGeom>
          <a:noFill/>
          <a:ln w="9525">
            <a:solidFill>
              <a:schemeClr val="tx1"/>
            </a:solidFill>
            <a:round/>
            <a:headEnd/>
            <a:tailEnd/>
          </a:ln>
        </p:spPr>
        <p:txBody>
          <a:bodyPr wrap="none" anchor="ctr"/>
          <a:lstStyle/>
          <a:p>
            <a:endParaRPr lang="en-US"/>
          </a:p>
        </p:txBody>
      </p:sp>
      <p:sp>
        <p:nvSpPr>
          <p:cNvPr id="12" name="Line 14"/>
          <p:cNvSpPr>
            <a:spLocks noChangeShapeType="1"/>
          </p:cNvSpPr>
          <p:nvPr/>
        </p:nvSpPr>
        <p:spPr bwMode="auto">
          <a:xfrm>
            <a:off x="2209800" y="4343400"/>
            <a:ext cx="457200" cy="1524000"/>
          </a:xfrm>
          <a:prstGeom prst="line">
            <a:avLst/>
          </a:prstGeom>
          <a:noFill/>
          <a:ln w="9525">
            <a:solidFill>
              <a:schemeClr val="tx1"/>
            </a:solidFill>
            <a:round/>
            <a:headEnd/>
            <a:tailEnd/>
          </a:ln>
        </p:spPr>
        <p:txBody>
          <a:bodyPr wrap="none" anchor="ctr"/>
          <a:lstStyle/>
          <a:p>
            <a:endParaRPr lang="en-US"/>
          </a:p>
        </p:txBody>
      </p:sp>
      <p:sp>
        <p:nvSpPr>
          <p:cNvPr id="13" name="Line 16"/>
          <p:cNvSpPr>
            <a:spLocks noChangeShapeType="1"/>
          </p:cNvSpPr>
          <p:nvPr/>
        </p:nvSpPr>
        <p:spPr bwMode="auto">
          <a:xfrm flipH="1">
            <a:off x="3581400" y="4343400"/>
            <a:ext cx="381000" cy="1524000"/>
          </a:xfrm>
          <a:prstGeom prst="line">
            <a:avLst/>
          </a:prstGeom>
          <a:noFill/>
          <a:ln w="9525">
            <a:solidFill>
              <a:schemeClr val="tx1"/>
            </a:solidFill>
            <a:round/>
            <a:headEnd/>
            <a:tailEnd/>
          </a:ln>
        </p:spPr>
        <p:txBody>
          <a:bodyPr wrap="none" anchor="ctr"/>
          <a:lstStyle/>
          <a:p>
            <a:endParaRPr lang="en-US"/>
          </a:p>
        </p:txBody>
      </p:sp>
      <p:sp>
        <p:nvSpPr>
          <p:cNvPr id="14" name="Line 17"/>
          <p:cNvSpPr>
            <a:spLocks noChangeShapeType="1"/>
          </p:cNvSpPr>
          <p:nvPr/>
        </p:nvSpPr>
        <p:spPr bwMode="auto">
          <a:xfrm>
            <a:off x="2667000" y="5867400"/>
            <a:ext cx="914400" cy="0"/>
          </a:xfrm>
          <a:prstGeom prst="line">
            <a:avLst/>
          </a:prstGeom>
          <a:noFill/>
          <a:ln w="9525">
            <a:solidFill>
              <a:schemeClr val="tx1"/>
            </a:solidFill>
            <a:round/>
            <a:headEnd/>
            <a:tailEnd/>
          </a:ln>
        </p:spPr>
        <p:txBody>
          <a:bodyPr wrap="none" anchor="ctr"/>
          <a:lstStyle/>
          <a:p>
            <a:endParaRPr lang="en-US"/>
          </a:p>
        </p:txBody>
      </p:sp>
      <p:sp>
        <p:nvSpPr>
          <p:cNvPr id="15" name="Line 18"/>
          <p:cNvSpPr>
            <a:spLocks noChangeShapeType="1"/>
          </p:cNvSpPr>
          <p:nvPr/>
        </p:nvSpPr>
        <p:spPr bwMode="auto">
          <a:xfrm>
            <a:off x="3962400" y="4343400"/>
            <a:ext cx="533400" cy="0"/>
          </a:xfrm>
          <a:prstGeom prst="line">
            <a:avLst/>
          </a:prstGeom>
          <a:noFill/>
          <a:ln w="9525">
            <a:solidFill>
              <a:schemeClr val="tx1"/>
            </a:solidFill>
            <a:round/>
            <a:headEnd/>
            <a:tailEnd/>
          </a:ln>
        </p:spPr>
        <p:txBody>
          <a:bodyPr wrap="none" anchor="ctr"/>
          <a:lstStyle/>
          <a:p>
            <a:endParaRPr lang="en-US"/>
          </a:p>
        </p:txBody>
      </p:sp>
      <p:sp>
        <p:nvSpPr>
          <p:cNvPr id="16" name="Line 19"/>
          <p:cNvSpPr>
            <a:spLocks noChangeShapeType="1"/>
          </p:cNvSpPr>
          <p:nvPr/>
        </p:nvSpPr>
        <p:spPr bwMode="auto">
          <a:xfrm flipV="1">
            <a:off x="2209800" y="3352800"/>
            <a:ext cx="533400" cy="990600"/>
          </a:xfrm>
          <a:prstGeom prst="line">
            <a:avLst/>
          </a:prstGeom>
          <a:noFill/>
          <a:ln w="9525">
            <a:solidFill>
              <a:schemeClr val="tx1"/>
            </a:solidFill>
            <a:round/>
            <a:headEnd/>
            <a:tailEnd/>
          </a:ln>
        </p:spPr>
        <p:txBody>
          <a:bodyPr wrap="none" anchor="ctr"/>
          <a:lstStyle/>
          <a:p>
            <a:endParaRPr lang="en-US"/>
          </a:p>
        </p:txBody>
      </p:sp>
      <p:sp>
        <p:nvSpPr>
          <p:cNvPr id="17" name="Line 20"/>
          <p:cNvSpPr>
            <a:spLocks noChangeShapeType="1"/>
          </p:cNvSpPr>
          <p:nvPr/>
        </p:nvSpPr>
        <p:spPr bwMode="auto">
          <a:xfrm flipH="1" flipV="1">
            <a:off x="3429000" y="3352800"/>
            <a:ext cx="533400" cy="990600"/>
          </a:xfrm>
          <a:prstGeom prst="line">
            <a:avLst/>
          </a:prstGeom>
          <a:noFill/>
          <a:ln w="9525">
            <a:solidFill>
              <a:schemeClr val="tx1"/>
            </a:solidFill>
            <a:round/>
            <a:headEnd/>
            <a:tailEnd/>
          </a:ln>
        </p:spPr>
        <p:txBody>
          <a:bodyPr wrap="none" anchor="ctr"/>
          <a:lstStyle/>
          <a:p>
            <a:endParaRPr lang="en-US"/>
          </a:p>
        </p:txBody>
      </p:sp>
      <p:sp>
        <p:nvSpPr>
          <p:cNvPr id="18" name="Line 21"/>
          <p:cNvSpPr>
            <a:spLocks noChangeShapeType="1"/>
          </p:cNvSpPr>
          <p:nvPr/>
        </p:nvSpPr>
        <p:spPr bwMode="auto">
          <a:xfrm>
            <a:off x="2743200" y="3352800"/>
            <a:ext cx="685800" cy="0"/>
          </a:xfrm>
          <a:prstGeom prst="line">
            <a:avLst/>
          </a:prstGeom>
          <a:noFill/>
          <a:ln w="9525">
            <a:solidFill>
              <a:schemeClr val="tx1"/>
            </a:solidFill>
            <a:round/>
            <a:headEnd/>
            <a:tailEnd/>
          </a:ln>
        </p:spPr>
        <p:txBody>
          <a:bodyPr wrap="none" anchor="ctr"/>
          <a:lstStyle/>
          <a:p>
            <a:endParaRPr lang="en-US"/>
          </a:p>
        </p:txBody>
      </p:sp>
      <p:sp>
        <p:nvSpPr>
          <p:cNvPr id="19" name="Line 22"/>
          <p:cNvSpPr>
            <a:spLocks noChangeShapeType="1"/>
          </p:cNvSpPr>
          <p:nvPr/>
        </p:nvSpPr>
        <p:spPr bwMode="auto">
          <a:xfrm>
            <a:off x="2209800" y="4343400"/>
            <a:ext cx="533400" cy="990600"/>
          </a:xfrm>
          <a:prstGeom prst="line">
            <a:avLst/>
          </a:prstGeom>
          <a:noFill/>
          <a:ln w="9525">
            <a:solidFill>
              <a:schemeClr val="tx1"/>
            </a:solidFill>
            <a:round/>
            <a:headEnd/>
            <a:tailEnd/>
          </a:ln>
        </p:spPr>
        <p:txBody>
          <a:bodyPr wrap="none" anchor="ctr"/>
          <a:lstStyle/>
          <a:p>
            <a:endParaRPr lang="en-US"/>
          </a:p>
        </p:txBody>
      </p:sp>
      <p:sp>
        <p:nvSpPr>
          <p:cNvPr id="20" name="Line 23"/>
          <p:cNvSpPr>
            <a:spLocks noChangeShapeType="1"/>
          </p:cNvSpPr>
          <p:nvPr/>
        </p:nvSpPr>
        <p:spPr bwMode="auto">
          <a:xfrm flipH="1">
            <a:off x="3505200" y="4343400"/>
            <a:ext cx="457200" cy="990600"/>
          </a:xfrm>
          <a:prstGeom prst="line">
            <a:avLst/>
          </a:prstGeom>
          <a:noFill/>
          <a:ln w="9525">
            <a:solidFill>
              <a:schemeClr val="tx1"/>
            </a:solidFill>
            <a:round/>
            <a:headEnd/>
            <a:tailEnd/>
          </a:ln>
        </p:spPr>
        <p:txBody>
          <a:bodyPr wrap="none" anchor="ctr"/>
          <a:lstStyle/>
          <a:p>
            <a:endParaRPr lang="en-US"/>
          </a:p>
        </p:txBody>
      </p:sp>
      <p:sp>
        <p:nvSpPr>
          <p:cNvPr id="21" name="Line 24"/>
          <p:cNvSpPr>
            <a:spLocks noChangeShapeType="1"/>
          </p:cNvSpPr>
          <p:nvPr/>
        </p:nvSpPr>
        <p:spPr bwMode="auto">
          <a:xfrm>
            <a:off x="2743200" y="5334000"/>
            <a:ext cx="762000" cy="0"/>
          </a:xfrm>
          <a:prstGeom prst="line">
            <a:avLst/>
          </a:prstGeom>
          <a:noFill/>
          <a:ln w="9525">
            <a:solidFill>
              <a:schemeClr val="tx1"/>
            </a:solidFill>
            <a:round/>
            <a:headEnd/>
            <a:tailEnd/>
          </a:ln>
        </p:spPr>
        <p:txBody>
          <a:bodyPr wrap="none" anchor="ctr"/>
          <a:lstStyle/>
          <a:p>
            <a:endParaRPr lang="en-US"/>
          </a:p>
        </p:txBody>
      </p:sp>
      <p:sp>
        <p:nvSpPr>
          <p:cNvPr id="22" name="Line 25"/>
          <p:cNvSpPr>
            <a:spLocks noChangeShapeType="1"/>
          </p:cNvSpPr>
          <p:nvPr/>
        </p:nvSpPr>
        <p:spPr bwMode="auto">
          <a:xfrm>
            <a:off x="2438400" y="4343400"/>
            <a:ext cx="1219200" cy="0"/>
          </a:xfrm>
          <a:prstGeom prst="line">
            <a:avLst/>
          </a:prstGeom>
          <a:noFill/>
          <a:ln w="9525">
            <a:solidFill>
              <a:schemeClr val="tx1"/>
            </a:solidFill>
            <a:round/>
            <a:headEnd/>
            <a:tailEnd/>
          </a:ln>
        </p:spPr>
        <p:txBody>
          <a:bodyPr wrap="none" anchor="ctr"/>
          <a:lstStyle/>
          <a:p>
            <a:endParaRPr lang="en-US"/>
          </a:p>
        </p:txBody>
      </p:sp>
      <p:sp>
        <p:nvSpPr>
          <p:cNvPr id="23" name="Text Box 27"/>
          <p:cNvSpPr txBox="1">
            <a:spLocks noChangeArrowheads="1"/>
          </p:cNvSpPr>
          <p:nvPr/>
        </p:nvSpPr>
        <p:spPr bwMode="auto">
          <a:xfrm>
            <a:off x="2895600" y="2743200"/>
            <a:ext cx="465138" cy="396875"/>
          </a:xfrm>
          <a:prstGeom prst="rect">
            <a:avLst/>
          </a:prstGeom>
          <a:noFill/>
          <a:ln w="9525">
            <a:noFill/>
            <a:miter lim="800000"/>
            <a:headEnd/>
            <a:tailEnd/>
          </a:ln>
        </p:spPr>
        <p:txBody>
          <a:bodyPr wrap="none">
            <a:spAutoFit/>
          </a:bodyPr>
          <a:lstStyle/>
          <a:p>
            <a:r>
              <a:rPr lang="en-US" sz="2000" i="0">
                <a:solidFill>
                  <a:schemeClr val="accent2"/>
                </a:solidFill>
                <a:latin typeface="Symbol" pitchFamily="18" charset="2"/>
              </a:rPr>
              <a:t>s*</a:t>
            </a:r>
          </a:p>
        </p:txBody>
      </p:sp>
      <p:sp>
        <p:nvSpPr>
          <p:cNvPr id="24" name="Text Box 28"/>
          <p:cNvSpPr txBox="1">
            <a:spLocks noChangeArrowheads="1"/>
          </p:cNvSpPr>
          <p:nvPr/>
        </p:nvSpPr>
        <p:spPr bwMode="auto">
          <a:xfrm>
            <a:off x="2971800" y="5257800"/>
            <a:ext cx="323850" cy="396875"/>
          </a:xfrm>
          <a:prstGeom prst="rect">
            <a:avLst/>
          </a:prstGeom>
          <a:noFill/>
          <a:ln w="9525">
            <a:noFill/>
            <a:miter lim="800000"/>
            <a:headEnd/>
            <a:tailEnd/>
          </a:ln>
        </p:spPr>
        <p:txBody>
          <a:bodyPr wrap="none">
            <a:spAutoFit/>
          </a:bodyPr>
          <a:lstStyle/>
          <a:p>
            <a:r>
              <a:rPr lang="en-US" sz="2000" i="0" dirty="0">
                <a:solidFill>
                  <a:schemeClr val="accent2"/>
                </a:solidFill>
                <a:latin typeface="Symbol" pitchFamily="18" charset="2"/>
              </a:rPr>
              <a:t>p</a:t>
            </a:r>
          </a:p>
        </p:txBody>
      </p:sp>
      <p:sp>
        <p:nvSpPr>
          <p:cNvPr id="25" name="Text Box 29"/>
          <p:cNvSpPr txBox="1">
            <a:spLocks noChangeArrowheads="1"/>
          </p:cNvSpPr>
          <p:nvPr/>
        </p:nvSpPr>
        <p:spPr bwMode="auto">
          <a:xfrm>
            <a:off x="2971800" y="5791200"/>
            <a:ext cx="338138" cy="396875"/>
          </a:xfrm>
          <a:prstGeom prst="rect">
            <a:avLst/>
          </a:prstGeom>
          <a:noFill/>
          <a:ln w="9525">
            <a:noFill/>
            <a:miter lim="800000"/>
            <a:headEnd/>
            <a:tailEnd/>
          </a:ln>
        </p:spPr>
        <p:txBody>
          <a:bodyPr wrap="none">
            <a:spAutoFit/>
          </a:bodyPr>
          <a:lstStyle/>
          <a:p>
            <a:r>
              <a:rPr lang="en-US" sz="2000" i="0" dirty="0">
                <a:solidFill>
                  <a:schemeClr val="accent2"/>
                </a:solidFill>
                <a:latin typeface="Symbol" pitchFamily="18" charset="2"/>
              </a:rPr>
              <a:t>s</a:t>
            </a:r>
          </a:p>
        </p:txBody>
      </p:sp>
      <p:sp>
        <p:nvSpPr>
          <p:cNvPr id="26" name="Text Box 30"/>
          <p:cNvSpPr txBox="1">
            <a:spLocks noChangeArrowheads="1"/>
          </p:cNvSpPr>
          <p:nvPr/>
        </p:nvSpPr>
        <p:spPr bwMode="auto">
          <a:xfrm>
            <a:off x="2895600" y="3276600"/>
            <a:ext cx="450850" cy="396875"/>
          </a:xfrm>
          <a:prstGeom prst="rect">
            <a:avLst/>
          </a:prstGeom>
          <a:noFill/>
          <a:ln w="9525">
            <a:noFill/>
            <a:miter lim="800000"/>
            <a:headEnd/>
            <a:tailEnd/>
          </a:ln>
        </p:spPr>
        <p:txBody>
          <a:bodyPr wrap="none">
            <a:spAutoFit/>
          </a:bodyPr>
          <a:lstStyle/>
          <a:p>
            <a:r>
              <a:rPr lang="en-US" sz="2000" i="0" dirty="0">
                <a:solidFill>
                  <a:schemeClr val="accent2"/>
                </a:solidFill>
                <a:latin typeface="Symbol" pitchFamily="18" charset="2"/>
              </a:rPr>
              <a:t>p*</a:t>
            </a:r>
          </a:p>
        </p:txBody>
      </p:sp>
      <p:sp>
        <p:nvSpPr>
          <p:cNvPr id="27" name="Text Box 31"/>
          <p:cNvSpPr txBox="1">
            <a:spLocks noChangeArrowheads="1"/>
          </p:cNvSpPr>
          <p:nvPr/>
        </p:nvSpPr>
        <p:spPr bwMode="auto">
          <a:xfrm>
            <a:off x="2895600" y="4267200"/>
            <a:ext cx="325438" cy="396875"/>
          </a:xfrm>
          <a:prstGeom prst="rect">
            <a:avLst/>
          </a:prstGeom>
          <a:noFill/>
          <a:ln w="9525">
            <a:noFill/>
            <a:miter lim="800000"/>
            <a:headEnd/>
            <a:tailEnd/>
          </a:ln>
        </p:spPr>
        <p:txBody>
          <a:bodyPr wrap="none">
            <a:spAutoFit/>
          </a:bodyPr>
          <a:lstStyle/>
          <a:p>
            <a:r>
              <a:rPr lang="en-US" sz="2000" b="0" dirty="0">
                <a:solidFill>
                  <a:schemeClr val="accent2"/>
                </a:solidFill>
                <a:latin typeface="Tahoma" pitchFamily="34" charset="0"/>
              </a:rPr>
              <a:t>n</a:t>
            </a:r>
          </a:p>
        </p:txBody>
      </p:sp>
      <p:sp>
        <p:nvSpPr>
          <p:cNvPr id="28" name="Text Box 32"/>
          <p:cNvSpPr txBox="1">
            <a:spLocks noChangeArrowheads="1"/>
          </p:cNvSpPr>
          <p:nvPr/>
        </p:nvSpPr>
        <p:spPr bwMode="auto">
          <a:xfrm>
            <a:off x="4343400" y="4114800"/>
            <a:ext cx="1669047" cy="369332"/>
          </a:xfrm>
          <a:prstGeom prst="rect">
            <a:avLst/>
          </a:prstGeom>
          <a:noFill/>
          <a:ln w="9525">
            <a:noFill/>
            <a:miter lim="800000"/>
            <a:headEnd/>
            <a:tailEnd/>
          </a:ln>
        </p:spPr>
        <p:txBody>
          <a:bodyPr wrap="none">
            <a:spAutoFit/>
          </a:bodyPr>
          <a:lstStyle/>
          <a:p>
            <a:r>
              <a:rPr lang="en-US" b="0" i="0" dirty="0">
                <a:solidFill>
                  <a:schemeClr val="accent2"/>
                </a:solidFill>
                <a:latin typeface="Book Antiqua" pitchFamily="18" charset="0"/>
              </a:rPr>
              <a:t>Atomic orbital</a:t>
            </a:r>
          </a:p>
        </p:txBody>
      </p:sp>
      <p:sp>
        <p:nvSpPr>
          <p:cNvPr id="29" name="Text Box 33"/>
          <p:cNvSpPr txBox="1">
            <a:spLocks noChangeArrowheads="1"/>
          </p:cNvSpPr>
          <p:nvPr/>
        </p:nvSpPr>
        <p:spPr bwMode="auto">
          <a:xfrm>
            <a:off x="533400" y="4572000"/>
            <a:ext cx="1669047" cy="369332"/>
          </a:xfrm>
          <a:prstGeom prst="rect">
            <a:avLst/>
          </a:prstGeom>
          <a:noFill/>
          <a:ln w="9525">
            <a:noFill/>
            <a:miter lim="800000"/>
            <a:headEnd/>
            <a:tailEnd/>
          </a:ln>
        </p:spPr>
        <p:txBody>
          <a:bodyPr wrap="none">
            <a:spAutoFit/>
          </a:bodyPr>
          <a:lstStyle/>
          <a:p>
            <a:r>
              <a:rPr lang="en-US" i="0" dirty="0">
                <a:solidFill>
                  <a:srgbClr val="C00000"/>
                </a:solidFill>
                <a:latin typeface="Book Antiqua" pitchFamily="18" charset="0"/>
              </a:rPr>
              <a:t>Atomic orbital</a:t>
            </a:r>
          </a:p>
        </p:txBody>
      </p:sp>
      <p:sp>
        <p:nvSpPr>
          <p:cNvPr id="30" name="Text Box 34"/>
          <p:cNvSpPr txBox="1">
            <a:spLocks noChangeArrowheads="1"/>
          </p:cNvSpPr>
          <p:nvPr/>
        </p:nvSpPr>
        <p:spPr bwMode="auto">
          <a:xfrm>
            <a:off x="2286000" y="6248400"/>
            <a:ext cx="2050561" cy="369332"/>
          </a:xfrm>
          <a:prstGeom prst="rect">
            <a:avLst/>
          </a:prstGeom>
          <a:noFill/>
          <a:ln w="9525">
            <a:noFill/>
            <a:miter lim="800000"/>
            <a:headEnd/>
            <a:tailEnd/>
          </a:ln>
        </p:spPr>
        <p:txBody>
          <a:bodyPr wrap="none">
            <a:spAutoFit/>
          </a:bodyPr>
          <a:lstStyle/>
          <a:p>
            <a:r>
              <a:rPr lang="en-US" b="0" i="0" dirty="0">
                <a:solidFill>
                  <a:schemeClr val="accent2"/>
                </a:solidFill>
                <a:latin typeface="Book Antiqua" pitchFamily="18" charset="0"/>
              </a:rPr>
              <a:t>Molecular orbitals</a:t>
            </a:r>
          </a:p>
        </p:txBody>
      </p:sp>
      <p:sp>
        <p:nvSpPr>
          <p:cNvPr id="31" name="AutoShape 35"/>
          <p:cNvSpPr>
            <a:spLocks/>
          </p:cNvSpPr>
          <p:nvPr/>
        </p:nvSpPr>
        <p:spPr bwMode="auto">
          <a:xfrm>
            <a:off x="3962400" y="4343400"/>
            <a:ext cx="228600" cy="1524000"/>
          </a:xfrm>
          <a:prstGeom prst="rightBrace">
            <a:avLst>
              <a:gd name="adj1" fmla="val 55556"/>
              <a:gd name="adj2" fmla="val 50000"/>
            </a:avLst>
          </a:prstGeom>
          <a:noFill/>
          <a:ln w="9525">
            <a:solidFill>
              <a:schemeClr val="tx1"/>
            </a:solidFill>
            <a:round/>
            <a:headEnd/>
            <a:tailEnd/>
          </a:ln>
        </p:spPr>
        <p:txBody>
          <a:bodyPr wrap="none" anchor="ctr"/>
          <a:lstStyle/>
          <a:p>
            <a:endParaRPr lang="en-US"/>
          </a:p>
        </p:txBody>
      </p:sp>
      <p:sp>
        <p:nvSpPr>
          <p:cNvPr id="32" name="Text Box 36"/>
          <p:cNvSpPr txBox="1">
            <a:spLocks noChangeArrowheads="1"/>
          </p:cNvSpPr>
          <p:nvPr/>
        </p:nvSpPr>
        <p:spPr bwMode="auto">
          <a:xfrm>
            <a:off x="4191000" y="5029200"/>
            <a:ext cx="1810111" cy="369332"/>
          </a:xfrm>
          <a:prstGeom prst="rect">
            <a:avLst/>
          </a:prstGeom>
          <a:noFill/>
          <a:ln w="9525">
            <a:noFill/>
            <a:miter lim="800000"/>
            <a:headEnd/>
            <a:tailEnd/>
          </a:ln>
        </p:spPr>
        <p:txBody>
          <a:bodyPr wrap="none">
            <a:spAutoFit/>
          </a:bodyPr>
          <a:lstStyle/>
          <a:p>
            <a:r>
              <a:rPr lang="en-US" b="0" i="0" dirty="0">
                <a:solidFill>
                  <a:schemeClr val="accent2"/>
                </a:solidFill>
                <a:latin typeface="Book Antiqua" pitchFamily="18" charset="0"/>
              </a:rPr>
              <a:t>Occupied levels</a:t>
            </a:r>
          </a:p>
        </p:txBody>
      </p:sp>
      <p:sp>
        <p:nvSpPr>
          <p:cNvPr id="33" name="AutoShape 37"/>
          <p:cNvSpPr>
            <a:spLocks/>
          </p:cNvSpPr>
          <p:nvPr/>
        </p:nvSpPr>
        <p:spPr bwMode="auto">
          <a:xfrm>
            <a:off x="3810000" y="2895600"/>
            <a:ext cx="228600" cy="609600"/>
          </a:xfrm>
          <a:prstGeom prst="rightBrace">
            <a:avLst>
              <a:gd name="adj1" fmla="val 22222"/>
              <a:gd name="adj2" fmla="val 50000"/>
            </a:avLst>
          </a:prstGeom>
          <a:noFill/>
          <a:ln w="9525">
            <a:solidFill>
              <a:schemeClr val="tx1"/>
            </a:solidFill>
            <a:round/>
            <a:headEnd/>
            <a:tailEnd/>
          </a:ln>
        </p:spPr>
        <p:txBody>
          <a:bodyPr wrap="none" anchor="ctr"/>
          <a:lstStyle/>
          <a:p>
            <a:endParaRPr lang="en-US"/>
          </a:p>
        </p:txBody>
      </p:sp>
      <p:sp>
        <p:nvSpPr>
          <p:cNvPr id="34" name="Text Box 38"/>
          <p:cNvSpPr txBox="1">
            <a:spLocks noChangeArrowheads="1"/>
          </p:cNvSpPr>
          <p:nvPr/>
        </p:nvSpPr>
        <p:spPr bwMode="auto">
          <a:xfrm>
            <a:off x="3962400" y="3200400"/>
            <a:ext cx="2069797" cy="369332"/>
          </a:xfrm>
          <a:prstGeom prst="rect">
            <a:avLst/>
          </a:prstGeom>
          <a:noFill/>
          <a:ln w="9525">
            <a:noFill/>
            <a:miter lim="800000"/>
            <a:headEnd/>
            <a:tailEnd/>
          </a:ln>
        </p:spPr>
        <p:txBody>
          <a:bodyPr wrap="none">
            <a:spAutoFit/>
          </a:bodyPr>
          <a:lstStyle/>
          <a:p>
            <a:r>
              <a:rPr lang="en-US" b="0" i="0" dirty="0">
                <a:solidFill>
                  <a:schemeClr val="accent2"/>
                </a:solidFill>
                <a:latin typeface="Book Antiqua" pitchFamily="18" charset="0"/>
              </a:rPr>
              <a:t>Unoccupied levels</a:t>
            </a:r>
          </a:p>
        </p:txBody>
      </p:sp>
      <p:sp>
        <p:nvSpPr>
          <p:cNvPr id="35" name="Text Box 33"/>
          <p:cNvSpPr txBox="1">
            <a:spLocks noChangeArrowheads="1"/>
          </p:cNvSpPr>
          <p:nvPr/>
        </p:nvSpPr>
        <p:spPr bwMode="auto">
          <a:xfrm>
            <a:off x="5867400" y="3048000"/>
            <a:ext cx="322263" cy="2563813"/>
          </a:xfrm>
          <a:prstGeom prst="rect">
            <a:avLst/>
          </a:prstGeom>
          <a:noFill/>
          <a:ln w="9525">
            <a:noFill/>
            <a:miter lim="800000"/>
            <a:headEnd/>
            <a:tailEnd/>
          </a:ln>
        </p:spPr>
        <p:txBody>
          <a:bodyPr wrap="none">
            <a:spAutoFit/>
          </a:bodyPr>
          <a:lstStyle/>
          <a:p>
            <a:r>
              <a:rPr lang="en-US" i="0">
                <a:solidFill>
                  <a:schemeClr val="accent2"/>
                </a:solidFill>
                <a:latin typeface="Symbol" pitchFamily="18" charset="2"/>
              </a:rPr>
              <a:t>s</a:t>
            </a:r>
          </a:p>
          <a:p>
            <a:endParaRPr lang="en-US" i="0">
              <a:solidFill>
                <a:schemeClr val="accent2"/>
              </a:solidFill>
              <a:latin typeface="Symbol" pitchFamily="18" charset="2"/>
            </a:endParaRPr>
          </a:p>
          <a:p>
            <a:r>
              <a:rPr lang="en-US" i="0">
                <a:solidFill>
                  <a:schemeClr val="accent2"/>
                </a:solidFill>
                <a:latin typeface="Symbol" pitchFamily="18" charset="2"/>
              </a:rPr>
              <a:t>s</a:t>
            </a:r>
          </a:p>
          <a:p>
            <a:endParaRPr lang="en-US" i="0">
              <a:solidFill>
                <a:schemeClr val="accent2"/>
              </a:solidFill>
              <a:latin typeface="Symbol" pitchFamily="18" charset="2"/>
            </a:endParaRPr>
          </a:p>
          <a:p>
            <a:r>
              <a:rPr lang="en-US" i="0">
                <a:solidFill>
                  <a:schemeClr val="accent2"/>
                </a:solidFill>
                <a:latin typeface="Symbol" pitchFamily="18" charset="2"/>
              </a:rPr>
              <a:t>p</a:t>
            </a:r>
          </a:p>
          <a:p>
            <a:endParaRPr lang="en-US" i="0">
              <a:solidFill>
                <a:schemeClr val="accent2"/>
              </a:solidFill>
              <a:latin typeface="Symbol" pitchFamily="18" charset="2"/>
            </a:endParaRPr>
          </a:p>
          <a:p>
            <a:r>
              <a:rPr lang="en-US" b="0">
                <a:solidFill>
                  <a:schemeClr val="accent2"/>
                </a:solidFill>
                <a:latin typeface="Tahoma" pitchFamily="34" charset="0"/>
              </a:rPr>
              <a:t>n</a:t>
            </a:r>
          </a:p>
          <a:p>
            <a:endParaRPr lang="en-US" b="0">
              <a:solidFill>
                <a:schemeClr val="accent2"/>
              </a:solidFill>
              <a:latin typeface="Tahoma" pitchFamily="34" charset="0"/>
            </a:endParaRPr>
          </a:p>
          <a:p>
            <a:r>
              <a:rPr lang="en-US" b="0">
                <a:solidFill>
                  <a:schemeClr val="accent2"/>
                </a:solidFill>
                <a:latin typeface="Tahoma" pitchFamily="34" charset="0"/>
              </a:rPr>
              <a:t>n</a:t>
            </a:r>
            <a:endParaRPr lang="en-US" b="0">
              <a:solidFill>
                <a:schemeClr val="accent2"/>
              </a:solidFill>
              <a:latin typeface="Symbol" pitchFamily="18" charset="2"/>
            </a:endParaRPr>
          </a:p>
        </p:txBody>
      </p:sp>
      <p:sp>
        <p:nvSpPr>
          <p:cNvPr id="36" name="Text Box 34"/>
          <p:cNvSpPr txBox="1">
            <a:spLocks noChangeArrowheads="1"/>
          </p:cNvSpPr>
          <p:nvPr/>
        </p:nvSpPr>
        <p:spPr bwMode="auto">
          <a:xfrm>
            <a:off x="6635750" y="3048000"/>
            <a:ext cx="398463" cy="2563813"/>
          </a:xfrm>
          <a:prstGeom prst="rect">
            <a:avLst/>
          </a:prstGeom>
          <a:noFill/>
          <a:ln w="9525">
            <a:noFill/>
            <a:miter lim="800000"/>
            <a:headEnd/>
            <a:tailEnd/>
          </a:ln>
        </p:spPr>
        <p:txBody>
          <a:bodyPr wrap="none">
            <a:spAutoFit/>
          </a:bodyPr>
          <a:lstStyle/>
          <a:p>
            <a:r>
              <a:rPr lang="en-US" i="0">
                <a:solidFill>
                  <a:schemeClr val="accent2"/>
                </a:solidFill>
                <a:latin typeface="Symbol" pitchFamily="18" charset="2"/>
              </a:rPr>
              <a:t>s</a:t>
            </a:r>
            <a:r>
              <a:rPr lang="en-US" i="0" baseline="30000">
                <a:solidFill>
                  <a:schemeClr val="accent2"/>
                </a:solidFill>
                <a:latin typeface="Symbol" pitchFamily="18" charset="2"/>
              </a:rPr>
              <a:t>*</a:t>
            </a:r>
          </a:p>
          <a:p>
            <a:endParaRPr lang="en-US" i="0">
              <a:solidFill>
                <a:schemeClr val="accent2"/>
              </a:solidFill>
              <a:latin typeface="Symbol" pitchFamily="18" charset="2"/>
            </a:endParaRPr>
          </a:p>
          <a:p>
            <a:r>
              <a:rPr lang="en-US" i="0">
                <a:solidFill>
                  <a:schemeClr val="accent2"/>
                </a:solidFill>
                <a:latin typeface="Symbol" pitchFamily="18" charset="2"/>
              </a:rPr>
              <a:t>p</a:t>
            </a:r>
            <a:r>
              <a:rPr lang="en-US" i="0" baseline="30000">
                <a:solidFill>
                  <a:schemeClr val="accent2"/>
                </a:solidFill>
                <a:latin typeface="Symbol" pitchFamily="18" charset="2"/>
              </a:rPr>
              <a:t>*</a:t>
            </a:r>
          </a:p>
          <a:p>
            <a:endParaRPr lang="en-US" i="0">
              <a:solidFill>
                <a:schemeClr val="accent2"/>
              </a:solidFill>
              <a:latin typeface="Symbol" pitchFamily="18" charset="2"/>
            </a:endParaRPr>
          </a:p>
          <a:p>
            <a:r>
              <a:rPr lang="en-US" i="0">
                <a:solidFill>
                  <a:schemeClr val="accent2"/>
                </a:solidFill>
                <a:latin typeface="Symbol" pitchFamily="18" charset="2"/>
              </a:rPr>
              <a:t>p</a:t>
            </a:r>
            <a:r>
              <a:rPr lang="en-US" i="0" baseline="30000">
                <a:solidFill>
                  <a:schemeClr val="accent2"/>
                </a:solidFill>
                <a:latin typeface="Symbol" pitchFamily="18" charset="2"/>
              </a:rPr>
              <a:t>*</a:t>
            </a:r>
          </a:p>
          <a:p>
            <a:endParaRPr lang="en-US" i="0">
              <a:solidFill>
                <a:schemeClr val="accent2"/>
              </a:solidFill>
              <a:latin typeface="Symbol" pitchFamily="18" charset="2"/>
            </a:endParaRPr>
          </a:p>
          <a:p>
            <a:r>
              <a:rPr lang="en-US" i="0">
                <a:solidFill>
                  <a:schemeClr val="accent2"/>
                </a:solidFill>
                <a:latin typeface="Symbol" pitchFamily="18" charset="2"/>
              </a:rPr>
              <a:t>s</a:t>
            </a:r>
            <a:r>
              <a:rPr lang="en-US" i="0" baseline="30000">
                <a:solidFill>
                  <a:schemeClr val="accent2"/>
                </a:solidFill>
                <a:latin typeface="Symbol" pitchFamily="18" charset="2"/>
              </a:rPr>
              <a:t>*</a:t>
            </a:r>
            <a:endParaRPr lang="en-US" i="0">
              <a:solidFill>
                <a:schemeClr val="accent2"/>
              </a:solidFill>
              <a:latin typeface="Symbol" pitchFamily="18" charset="2"/>
            </a:endParaRPr>
          </a:p>
          <a:p>
            <a:endParaRPr lang="en-US" i="0">
              <a:solidFill>
                <a:schemeClr val="accent2"/>
              </a:solidFill>
              <a:latin typeface="Symbol" pitchFamily="18" charset="2"/>
            </a:endParaRPr>
          </a:p>
          <a:p>
            <a:r>
              <a:rPr lang="en-US" i="0">
                <a:solidFill>
                  <a:schemeClr val="accent2"/>
                </a:solidFill>
                <a:latin typeface="Symbol" pitchFamily="18" charset="2"/>
              </a:rPr>
              <a:t>p</a:t>
            </a:r>
            <a:r>
              <a:rPr lang="en-US" i="0" baseline="30000">
                <a:solidFill>
                  <a:schemeClr val="accent2"/>
                </a:solidFill>
                <a:latin typeface="Symbol" pitchFamily="18" charset="2"/>
              </a:rPr>
              <a:t>*</a:t>
            </a:r>
          </a:p>
        </p:txBody>
      </p:sp>
      <p:sp>
        <p:nvSpPr>
          <p:cNvPr id="37" name="Line 35"/>
          <p:cNvSpPr>
            <a:spLocks noChangeShapeType="1"/>
          </p:cNvSpPr>
          <p:nvPr/>
        </p:nvSpPr>
        <p:spPr bwMode="auto">
          <a:xfrm>
            <a:off x="6232525" y="3251200"/>
            <a:ext cx="381000" cy="0"/>
          </a:xfrm>
          <a:prstGeom prst="line">
            <a:avLst/>
          </a:prstGeom>
          <a:noFill/>
          <a:ln w="9525">
            <a:solidFill>
              <a:schemeClr val="tx1"/>
            </a:solidFill>
            <a:round/>
            <a:headEnd/>
            <a:tailEnd type="triangle" w="med" len="med"/>
          </a:ln>
        </p:spPr>
        <p:txBody>
          <a:bodyPr wrap="none" anchor="ctr"/>
          <a:lstStyle/>
          <a:p>
            <a:endParaRPr lang="en-US"/>
          </a:p>
        </p:txBody>
      </p:sp>
      <p:sp>
        <p:nvSpPr>
          <p:cNvPr id="38" name="Line 36"/>
          <p:cNvSpPr>
            <a:spLocks noChangeShapeType="1"/>
          </p:cNvSpPr>
          <p:nvPr/>
        </p:nvSpPr>
        <p:spPr bwMode="auto">
          <a:xfrm>
            <a:off x="6232525" y="3784600"/>
            <a:ext cx="381000" cy="0"/>
          </a:xfrm>
          <a:prstGeom prst="line">
            <a:avLst/>
          </a:prstGeom>
          <a:noFill/>
          <a:ln w="9525">
            <a:solidFill>
              <a:schemeClr val="tx1"/>
            </a:solidFill>
            <a:round/>
            <a:headEnd/>
            <a:tailEnd type="triangle" w="med" len="med"/>
          </a:ln>
        </p:spPr>
        <p:txBody>
          <a:bodyPr wrap="none" anchor="ctr"/>
          <a:lstStyle/>
          <a:p>
            <a:endParaRPr lang="en-US"/>
          </a:p>
        </p:txBody>
      </p:sp>
      <p:sp>
        <p:nvSpPr>
          <p:cNvPr id="39" name="Line 37"/>
          <p:cNvSpPr>
            <a:spLocks noChangeShapeType="1"/>
          </p:cNvSpPr>
          <p:nvPr/>
        </p:nvSpPr>
        <p:spPr bwMode="auto">
          <a:xfrm>
            <a:off x="6232525" y="4367213"/>
            <a:ext cx="381000" cy="0"/>
          </a:xfrm>
          <a:prstGeom prst="line">
            <a:avLst/>
          </a:prstGeom>
          <a:noFill/>
          <a:ln w="9525">
            <a:solidFill>
              <a:schemeClr val="tx1"/>
            </a:solidFill>
            <a:round/>
            <a:headEnd/>
            <a:tailEnd type="triangle" w="med" len="med"/>
          </a:ln>
        </p:spPr>
        <p:txBody>
          <a:bodyPr wrap="none" anchor="ctr"/>
          <a:lstStyle/>
          <a:p>
            <a:endParaRPr lang="en-US"/>
          </a:p>
        </p:txBody>
      </p:sp>
      <p:sp>
        <p:nvSpPr>
          <p:cNvPr id="40" name="Line 38"/>
          <p:cNvSpPr>
            <a:spLocks noChangeShapeType="1"/>
          </p:cNvSpPr>
          <p:nvPr/>
        </p:nvSpPr>
        <p:spPr bwMode="auto">
          <a:xfrm>
            <a:off x="6232525" y="4927600"/>
            <a:ext cx="381000" cy="0"/>
          </a:xfrm>
          <a:prstGeom prst="line">
            <a:avLst/>
          </a:prstGeom>
          <a:noFill/>
          <a:ln w="9525">
            <a:solidFill>
              <a:schemeClr val="tx1"/>
            </a:solidFill>
            <a:round/>
            <a:headEnd/>
            <a:tailEnd type="triangle" w="med" len="med"/>
          </a:ln>
        </p:spPr>
        <p:txBody>
          <a:bodyPr wrap="none" anchor="ctr"/>
          <a:lstStyle/>
          <a:p>
            <a:endParaRPr lang="en-US"/>
          </a:p>
        </p:txBody>
      </p:sp>
      <p:sp>
        <p:nvSpPr>
          <p:cNvPr id="41" name="Line 39"/>
          <p:cNvSpPr>
            <a:spLocks noChangeShapeType="1"/>
          </p:cNvSpPr>
          <p:nvPr/>
        </p:nvSpPr>
        <p:spPr bwMode="auto">
          <a:xfrm>
            <a:off x="6232525" y="5461000"/>
            <a:ext cx="381000" cy="0"/>
          </a:xfrm>
          <a:prstGeom prst="line">
            <a:avLst/>
          </a:prstGeom>
          <a:noFill/>
          <a:ln w="9525">
            <a:solidFill>
              <a:schemeClr val="tx1"/>
            </a:solidFill>
            <a:round/>
            <a:headEnd/>
            <a:tailEnd type="triangle" w="med" len="med"/>
          </a:ln>
        </p:spPr>
        <p:txBody>
          <a:bodyPr wrap="none" anchor="ctr"/>
          <a:lstStyle/>
          <a:p>
            <a:endParaRPr lang="en-US"/>
          </a:p>
        </p:txBody>
      </p:sp>
      <p:sp>
        <p:nvSpPr>
          <p:cNvPr id="42" name="Text Box 40"/>
          <p:cNvSpPr txBox="1">
            <a:spLocks noChangeArrowheads="1"/>
          </p:cNvSpPr>
          <p:nvPr/>
        </p:nvSpPr>
        <p:spPr bwMode="auto">
          <a:xfrm>
            <a:off x="6959600" y="3074987"/>
            <a:ext cx="2325508" cy="2585323"/>
          </a:xfrm>
          <a:prstGeom prst="rect">
            <a:avLst/>
          </a:prstGeom>
          <a:noFill/>
          <a:ln w="9525">
            <a:noFill/>
            <a:miter lim="800000"/>
            <a:headEnd/>
            <a:tailEnd/>
          </a:ln>
        </p:spPr>
        <p:txBody>
          <a:bodyPr wrap="none">
            <a:spAutoFit/>
          </a:bodyPr>
          <a:lstStyle/>
          <a:p>
            <a:pPr algn="l"/>
            <a:r>
              <a:rPr lang="en-US" b="0" i="0" dirty="0" err="1">
                <a:solidFill>
                  <a:schemeClr val="accent2"/>
                </a:solidFill>
                <a:latin typeface="Tahoma" pitchFamily="34" charset="0"/>
              </a:rPr>
              <a:t>alkanes</a:t>
            </a:r>
            <a:endParaRPr lang="en-US" b="0" i="0" dirty="0">
              <a:solidFill>
                <a:schemeClr val="accent2"/>
              </a:solidFill>
              <a:latin typeface="Tahoma" pitchFamily="34" charset="0"/>
            </a:endParaRPr>
          </a:p>
          <a:p>
            <a:pPr algn="l"/>
            <a:endParaRPr lang="en-US" b="0" i="0" dirty="0">
              <a:solidFill>
                <a:schemeClr val="accent2"/>
              </a:solidFill>
              <a:latin typeface="Tahoma" pitchFamily="34" charset="0"/>
            </a:endParaRPr>
          </a:p>
          <a:p>
            <a:pPr algn="l"/>
            <a:r>
              <a:rPr lang="en-US" b="0" i="0" dirty="0">
                <a:solidFill>
                  <a:schemeClr val="accent2"/>
                </a:solidFill>
                <a:latin typeface="Tahoma" pitchFamily="34" charset="0"/>
              </a:rPr>
              <a:t>carbonyls</a:t>
            </a:r>
          </a:p>
          <a:p>
            <a:pPr algn="l"/>
            <a:endParaRPr lang="en-US" b="0" i="0" dirty="0">
              <a:solidFill>
                <a:schemeClr val="accent2"/>
              </a:solidFill>
              <a:latin typeface="Tahoma" pitchFamily="34" charset="0"/>
            </a:endParaRPr>
          </a:p>
          <a:p>
            <a:pPr algn="l"/>
            <a:r>
              <a:rPr lang="en-US" b="0" i="0" dirty="0">
                <a:solidFill>
                  <a:schemeClr val="accent2"/>
                </a:solidFill>
                <a:latin typeface="Tahoma" pitchFamily="34" charset="0"/>
              </a:rPr>
              <a:t>unsaturated </a:t>
            </a:r>
            <a:r>
              <a:rPr lang="en-US" b="0" i="0" dirty="0" err="1" smtClean="0">
                <a:solidFill>
                  <a:schemeClr val="accent2"/>
                </a:solidFill>
                <a:latin typeface="Tahoma" pitchFamily="34" charset="0"/>
              </a:rPr>
              <a:t>compds</a:t>
            </a:r>
            <a:r>
              <a:rPr lang="en-US" b="0" i="0" dirty="0">
                <a:solidFill>
                  <a:schemeClr val="accent2"/>
                </a:solidFill>
                <a:latin typeface="Tahoma" pitchFamily="34" charset="0"/>
              </a:rPr>
              <a:t>.</a:t>
            </a:r>
          </a:p>
          <a:p>
            <a:pPr algn="l"/>
            <a:endParaRPr lang="en-US" b="0" i="0" dirty="0">
              <a:solidFill>
                <a:schemeClr val="accent2"/>
              </a:solidFill>
              <a:latin typeface="Tahoma" pitchFamily="34" charset="0"/>
            </a:endParaRPr>
          </a:p>
          <a:p>
            <a:pPr algn="l"/>
            <a:r>
              <a:rPr lang="en-US" b="0" i="0" dirty="0">
                <a:solidFill>
                  <a:schemeClr val="accent2"/>
                </a:solidFill>
                <a:latin typeface="Tahoma" pitchFamily="34" charset="0"/>
              </a:rPr>
              <a:t>O, N, S, halogens</a:t>
            </a:r>
          </a:p>
          <a:p>
            <a:pPr algn="l"/>
            <a:endParaRPr lang="en-US" b="0" i="0" dirty="0">
              <a:solidFill>
                <a:schemeClr val="accent2"/>
              </a:solidFill>
              <a:latin typeface="Tahoma" pitchFamily="34" charset="0"/>
            </a:endParaRPr>
          </a:p>
          <a:p>
            <a:pPr algn="l"/>
            <a:r>
              <a:rPr lang="en-US" b="0" i="0" dirty="0">
                <a:solidFill>
                  <a:schemeClr val="accent2"/>
                </a:solidFill>
                <a:latin typeface="Tahoma" pitchFamily="34" charset="0"/>
              </a:rPr>
              <a:t>carbonyls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6"/>
          <p:cNvSpPr txBox="1">
            <a:spLocks noChangeArrowheads="1"/>
          </p:cNvSpPr>
          <p:nvPr/>
        </p:nvSpPr>
        <p:spPr bwMode="auto">
          <a:xfrm>
            <a:off x="1514475" y="2387600"/>
            <a:ext cx="322262" cy="2563813"/>
          </a:xfrm>
          <a:prstGeom prst="rect">
            <a:avLst/>
          </a:prstGeom>
          <a:noFill/>
          <a:ln w="9525">
            <a:noFill/>
            <a:miter lim="800000"/>
            <a:headEnd/>
            <a:tailEnd/>
          </a:ln>
        </p:spPr>
        <p:txBody>
          <a:bodyPr wrap="none">
            <a:spAutoFit/>
          </a:bodyPr>
          <a:lstStyle/>
          <a:p>
            <a:r>
              <a:rPr lang="en-US" i="0" dirty="0">
                <a:solidFill>
                  <a:schemeClr val="accent2"/>
                </a:solidFill>
                <a:latin typeface="Symbol" pitchFamily="18" charset="2"/>
              </a:rPr>
              <a:t>s</a:t>
            </a:r>
          </a:p>
          <a:p>
            <a:endParaRPr lang="en-US" i="0" dirty="0">
              <a:solidFill>
                <a:schemeClr val="accent2"/>
              </a:solidFill>
              <a:latin typeface="Symbol" pitchFamily="18" charset="2"/>
            </a:endParaRPr>
          </a:p>
          <a:p>
            <a:r>
              <a:rPr lang="en-US" i="0" dirty="0">
                <a:solidFill>
                  <a:schemeClr val="accent2"/>
                </a:solidFill>
                <a:latin typeface="Symbol" pitchFamily="18" charset="2"/>
              </a:rPr>
              <a:t>s</a:t>
            </a:r>
          </a:p>
          <a:p>
            <a:endParaRPr lang="en-US" i="0" dirty="0">
              <a:solidFill>
                <a:schemeClr val="accent2"/>
              </a:solidFill>
              <a:latin typeface="Symbol" pitchFamily="18" charset="2"/>
            </a:endParaRPr>
          </a:p>
          <a:p>
            <a:r>
              <a:rPr lang="en-US" i="0" dirty="0">
                <a:solidFill>
                  <a:schemeClr val="accent2"/>
                </a:solidFill>
                <a:latin typeface="Symbol" pitchFamily="18" charset="2"/>
              </a:rPr>
              <a:t>p</a:t>
            </a:r>
          </a:p>
          <a:p>
            <a:endParaRPr lang="en-US" i="0" dirty="0">
              <a:solidFill>
                <a:schemeClr val="accent2"/>
              </a:solidFill>
              <a:latin typeface="Symbol" pitchFamily="18" charset="2"/>
            </a:endParaRPr>
          </a:p>
          <a:p>
            <a:r>
              <a:rPr lang="en-US" b="0" dirty="0">
                <a:solidFill>
                  <a:schemeClr val="accent2"/>
                </a:solidFill>
                <a:latin typeface="Tahoma" pitchFamily="34" charset="0"/>
              </a:rPr>
              <a:t>n</a:t>
            </a:r>
          </a:p>
          <a:p>
            <a:endParaRPr lang="en-US" b="0" dirty="0">
              <a:solidFill>
                <a:schemeClr val="accent2"/>
              </a:solidFill>
              <a:latin typeface="Tahoma" pitchFamily="34" charset="0"/>
            </a:endParaRPr>
          </a:p>
          <a:p>
            <a:r>
              <a:rPr lang="en-US" b="0" dirty="0">
                <a:solidFill>
                  <a:schemeClr val="accent2"/>
                </a:solidFill>
                <a:latin typeface="Tahoma" pitchFamily="34" charset="0"/>
              </a:rPr>
              <a:t>n</a:t>
            </a:r>
            <a:endParaRPr lang="en-US" b="0" dirty="0">
              <a:solidFill>
                <a:schemeClr val="accent2"/>
              </a:solidFill>
              <a:latin typeface="Symbol" pitchFamily="18" charset="2"/>
            </a:endParaRPr>
          </a:p>
        </p:txBody>
      </p:sp>
      <p:sp>
        <p:nvSpPr>
          <p:cNvPr id="5" name="Text Box 27"/>
          <p:cNvSpPr txBox="1">
            <a:spLocks noChangeArrowheads="1"/>
          </p:cNvSpPr>
          <p:nvPr/>
        </p:nvSpPr>
        <p:spPr bwMode="auto">
          <a:xfrm>
            <a:off x="2282825" y="2387600"/>
            <a:ext cx="398462" cy="2563813"/>
          </a:xfrm>
          <a:prstGeom prst="rect">
            <a:avLst/>
          </a:prstGeom>
          <a:noFill/>
          <a:ln w="9525">
            <a:noFill/>
            <a:miter lim="800000"/>
            <a:headEnd/>
            <a:tailEnd/>
          </a:ln>
        </p:spPr>
        <p:txBody>
          <a:bodyPr wrap="none">
            <a:spAutoFit/>
          </a:bodyPr>
          <a:lstStyle/>
          <a:p>
            <a:r>
              <a:rPr lang="en-US" i="0" dirty="0">
                <a:solidFill>
                  <a:schemeClr val="accent2"/>
                </a:solidFill>
                <a:latin typeface="Symbol" pitchFamily="18" charset="2"/>
              </a:rPr>
              <a:t>s</a:t>
            </a:r>
            <a:r>
              <a:rPr lang="en-US" i="0" baseline="30000" dirty="0">
                <a:solidFill>
                  <a:schemeClr val="accent2"/>
                </a:solidFill>
                <a:latin typeface="Symbol" pitchFamily="18" charset="2"/>
              </a:rPr>
              <a:t>*</a:t>
            </a:r>
          </a:p>
          <a:p>
            <a:endParaRPr lang="en-US" i="0" dirty="0">
              <a:solidFill>
                <a:schemeClr val="accent2"/>
              </a:solidFill>
              <a:latin typeface="Symbol" pitchFamily="18" charset="2"/>
            </a:endParaRPr>
          </a:p>
          <a:p>
            <a:r>
              <a:rPr lang="en-US" i="0" dirty="0">
                <a:solidFill>
                  <a:schemeClr val="accent2"/>
                </a:solidFill>
                <a:latin typeface="Symbol" pitchFamily="18" charset="2"/>
              </a:rPr>
              <a:t>p</a:t>
            </a:r>
            <a:r>
              <a:rPr lang="en-US" i="0" baseline="30000" dirty="0">
                <a:solidFill>
                  <a:schemeClr val="accent2"/>
                </a:solidFill>
                <a:latin typeface="Symbol" pitchFamily="18" charset="2"/>
              </a:rPr>
              <a:t>*</a:t>
            </a:r>
          </a:p>
          <a:p>
            <a:endParaRPr lang="en-US" i="0" dirty="0">
              <a:solidFill>
                <a:schemeClr val="accent2"/>
              </a:solidFill>
              <a:latin typeface="Symbol" pitchFamily="18" charset="2"/>
            </a:endParaRPr>
          </a:p>
          <a:p>
            <a:r>
              <a:rPr lang="en-US" i="0" dirty="0">
                <a:solidFill>
                  <a:schemeClr val="accent2"/>
                </a:solidFill>
                <a:latin typeface="Symbol" pitchFamily="18" charset="2"/>
              </a:rPr>
              <a:t>p</a:t>
            </a:r>
            <a:r>
              <a:rPr lang="en-US" i="0" baseline="30000" dirty="0">
                <a:solidFill>
                  <a:schemeClr val="accent2"/>
                </a:solidFill>
                <a:latin typeface="Symbol" pitchFamily="18" charset="2"/>
              </a:rPr>
              <a:t>*</a:t>
            </a:r>
          </a:p>
          <a:p>
            <a:endParaRPr lang="en-US" i="0" dirty="0">
              <a:solidFill>
                <a:schemeClr val="accent2"/>
              </a:solidFill>
              <a:latin typeface="Symbol" pitchFamily="18" charset="2"/>
            </a:endParaRPr>
          </a:p>
          <a:p>
            <a:r>
              <a:rPr lang="en-US" i="0" dirty="0">
                <a:solidFill>
                  <a:schemeClr val="accent2"/>
                </a:solidFill>
                <a:latin typeface="Symbol" pitchFamily="18" charset="2"/>
              </a:rPr>
              <a:t>s</a:t>
            </a:r>
            <a:r>
              <a:rPr lang="en-US" i="0" baseline="30000" dirty="0">
                <a:solidFill>
                  <a:schemeClr val="accent2"/>
                </a:solidFill>
                <a:latin typeface="Symbol" pitchFamily="18" charset="2"/>
              </a:rPr>
              <a:t>*</a:t>
            </a:r>
            <a:endParaRPr lang="en-US" i="0" dirty="0">
              <a:solidFill>
                <a:schemeClr val="accent2"/>
              </a:solidFill>
              <a:latin typeface="Symbol" pitchFamily="18" charset="2"/>
            </a:endParaRPr>
          </a:p>
          <a:p>
            <a:endParaRPr lang="en-US" i="0" dirty="0">
              <a:solidFill>
                <a:schemeClr val="accent2"/>
              </a:solidFill>
              <a:latin typeface="Symbol" pitchFamily="18" charset="2"/>
            </a:endParaRPr>
          </a:p>
          <a:p>
            <a:r>
              <a:rPr lang="en-US" i="0" dirty="0">
                <a:solidFill>
                  <a:schemeClr val="accent2"/>
                </a:solidFill>
                <a:latin typeface="Symbol" pitchFamily="18" charset="2"/>
              </a:rPr>
              <a:t>p</a:t>
            </a:r>
            <a:r>
              <a:rPr lang="en-US" i="0" baseline="30000" dirty="0">
                <a:solidFill>
                  <a:schemeClr val="accent2"/>
                </a:solidFill>
                <a:latin typeface="Symbol" pitchFamily="18" charset="2"/>
              </a:rPr>
              <a:t>*</a:t>
            </a:r>
          </a:p>
        </p:txBody>
      </p:sp>
      <p:sp>
        <p:nvSpPr>
          <p:cNvPr id="6" name="Text Box 33"/>
          <p:cNvSpPr txBox="1">
            <a:spLocks noChangeArrowheads="1"/>
          </p:cNvSpPr>
          <p:nvPr/>
        </p:nvSpPr>
        <p:spPr bwMode="auto">
          <a:xfrm>
            <a:off x="2819400" y="2362200"/>
            <a:ext cx="2184400" cy="2563813"/>
          </a:xfrm>
          <a:prstGeom prst="rect">
            <a:avLst/>
          </a:prstGeom>
          <a:noFill/>
          <a:ln w="9525">
            <a:noFill/>
            <a:miter lim="800000"/>
            <a:headEnd/>
            <a:tailEnd/>
          </a:ln>
        </p:spPr>
        <p:txBody>
          <a:bodyPr wrap="none">
            <a:spAutoFit/>
          </a:bodyPr>
          <a:lstStyle/>
          <a:p>
            <a:pPr algn="l"/>
            <a:r>
              <a:rPr lang="en-US" b="0" i="0">
                <a:solidFill>
                  <a:schemeClr val="accent2"/>
                </a:solidFill>
                <a:latin typeface="Tahoma" pitchFamily="34" charset="0"/>
              </a:rPr>
              <a:t>alkanes</a:t>
            </a:r>
          </a:p>
          <a:p>
            <a:pPr algn="l"/>
            <a:endParaRPr lang="en-US" b="0" i="0">
              <a:solidFill>
                <a:schemeClr val="accent2"/>
              </a:solidFill>
              <a:latin typeface="Tahoma" pitchFamily="34" charset="0"/>
            </a:endParaRPr>
          </a:p>
          <a:p>
            <a:pPr algn="l"/>
            <a:r>
              <a:rPr lang="en-US" b="0" i="0">
                <a:solidFill>
                  <a:schemeClr val="accent2"/>
                </a:solidFill>
                <a:latin typeface="Tahoma" pitchFamily="34" charset="0"/>
              </a:rPr>
              <a:t>carbonyls</a:t>
            </a:r>
          </a:p>
          <a:p>
            <a:pPr algn="l"/>
            <a:endParaRPr lang="en-US" b="0" i="0">
              <a:solidFill>
                <a:schemeClr val="accent2"/>
              </a:solidFill>
              <a:latin typeface="Tahoma" pitchFamily="34" charset="0"/>
            </a:endParaRPr>
          </a:p>
          <a:p>
            <a:pPr algn="l"/>
            <a:r>
              <a:rPr lang="en-US" b="0" i="0">
                <a:solidFill>
                  <a:schemeClr val="accent2"/>
                </a:solidFill>
                <a:latin typeface="Tahoma" pitchFamily="34" charset="0"/>
              </a:rPr>
              <a:t>unsaturated cmpds.</a:t>
            </a:r>
          </a:p>
          <a:p>
            <a:pPr algn="l"/>
            <a:endParaRPr lang="en-US" b="0" i="0">
              <a:solidFill>
                <a:schemeClr val="accent2"/>
              </a:solidFill>
              <a:latin typeface="Tahoma" pitchFamily="34" charset="0"/>
            </a:endParaRPr>
          </a:p>
          <a:p>
            <a:pPr algn="l"/>
            <a:r>
              <a:rPr lang="en-US" b="0" i="0">
                <a:solidFill>
                  <a:schemeClr val="accent2"/>
                </a:solidFill>
                <a:latin typeface="Tahoma" pitchFamily="34" charset="0"/>
              </a:rPr>
              <a:t>O, N, S, halogens</a:t>
            </a:r>
          </a:p>
          <a:p>
            <a:pPr algn="l"/>
            <a:endParaRPr lang="en-US" b="0" i="0">
              <a:solidFill>
                <a:schemeClr val="accent2"/>
              </a:solidFill>
              <a:latin typeface="Tahoma" pitchFamily="34" charset="0"/>
            </a:endParaRPr>
          </a:p>
          <a:p>
            <a:pPr algn="l"/>
            <a:r>
              <a:rPr lang="en-US" b="0" i="0">
                <a:solidFill>
                  <a:schemeClr val="accent2"/>
                </a:solidFill>
                <a:latin typeface="Tahoma" pitchFamily="34" charset="0"/>
              </a:rPr>
              <a:t>carbonyls</a:t>
            </a:r>
          </a:p>
        </p:txBody>
      </p:sp>
      <p:sp>
        <p:nvSpPr>
          <p:cNvPr id="7" name="Text Box 34"/>
          <p:cNvSpPr txBox="1">
            <a:spLocks noChangeArrowheads="1"/>
          </p:cNvSpPr>
          <p:nvPr/>
        </p:nvSpPr>
        <p:spPr bwMode="auto">
          <a:xfrm>
            <a:off x="5105400" y="2362200"/>
            <a:ext cx="3325812" cy="2563813"/>
          </a:xfrm>
          <a:prstGeom prst="rect">
            <a:avLst/>
          </a:prstGeom>
          <a:noFill/>
          <a:ln w="9525">
            <a:noFill/>
            <a:miter lim="800000"/>
            <a:headEnd/>
            <a:tailEnd/>
          </a:ln>
        </p:spPr>
        <p:txBody>
          <a:bodyPr wrap="none">
            <a:spAutoFit/>
          </a:bodyPr>
          <a:lstStyle/>
          <a:p>
            <a:pPr algn="l"/>
            <a:r>
              <a:rPr lang="en-US" b="0" i="0" dirty="0">
                <a:solidFill>
                  <a:schemeClr val="accent2"/>
                </a:solidFill>
                <a:latin typeface="Tahoma" pitchFamily="34" charset="0"/>
              </a:rPr>
              <a:t>150 nm</a:t>
            </a:r>
          </a:p>
          <a:p>
            <a:pPr algn="l"/>
            <a:endParaRPr lang="en-US" b="0" i="0" dirty="0">
              <a:solidFill>
                <a:schemeClr val="accent2"/>
              </a:solidFill>
              <a:latin typeface="Tahoma" pitchFamily="34" charset="0"/>
            </a:endParaRPr>
          </a:p>
          <a:p>
            <a:pPr algn="l"/>
            <a:r>
              <a:rPr lang="en-US" b="0" i="0" dirty="0">
                <a:solidFill>
                  <a:schemeClr val="accent2"/>
                </a:solidFill>
                <a:latin typeface="Tahoma" pitchFamily="34" charset="0"/>
              </a:rPr>
              <a:t>170 nm</a:t>
            </a:r>
          </a:p>
          <a:p>
            <a:pPr algn="l"/>
            <a:endParaRPr lang="en-US" b="0" i="0" dirty="0">
              <a:solidFill>
                <a:schemeClr val="accent2"/>
              </a:solidFill>
              <a:latin typeface="Tahoma" pitchFamily="34" charset="0"/>
            </a:endParaRPr>
          </a:p>
          <a:p>
            <a:pPr algn="l"/>
            <a:r>
              <a:rPr lang="en-US" b="0" i="0" dirty="0">
                <a:solidFill>
                  <a:schemeClr val="accent2"/>
                </a:solidFill>
                <a:latin typeface="Tahoma" pitchFamily="34" charset="0"/>
              </a:rPr>
              <a:t>180 nm	   </a:t>
            </a:r>
            <a:r>
              <a:rPr lang="en-US" i="0" dirty="0">
                <a:solidFill>
                  <a:schemeClr val="accent2"/>
                </a:solidFill>
                <a:latin typeface="Tahoma" pitchFamily="34" charset="0"/>
                <a:cs typeface="Tahoma" pitchFamily="34" charset="0"/>
              </a:rPr>
              <a:t>√ - if conjugated!</a:t>
            </a:r>
            <a:endParaRPr lang="en-US" i="0" dirty="0">
              <a:solidFill>
                <a:schemeClr val="accent2"/>
              </a:solidFill>
              <a:latin typeface="Tahoma" pitchFamily="34" charset="0"/>
            </a:endParaRPr>
          </a:p>
          <a:p>
            <a:pPr algn="l"/>
            <a:endParaRPr lang="en-US" b="0" i="0" dirty="0">
              <a:solidFill>
                <a:schemeClr val="accent2"/>
              </a:solidFill>
              <a:latin typeface="Tahoma" pitchFamily="34" charset="0"/>
            </a:endParaRPr>
          </a:p>
          <a:p>
            <a:pPr algn="l"/>
            <a:r>
              <a:rPr lang="en-US" b="0" i="0" dirty="0">
                <a:solidFill>
                  <a:schemeClr val="accent2"/>
                </a:solidFill>
                <a:latin typeface="Tahoma" pitchFamily="34" charset="0"/>
              </a:rPr>
              <a:t>190 nm</a:t>
            </a:r>
          </a:p>
          <a:p>
            <a:pPr algn="l"/>
            <a:endParaRPr lang="en-US" b="0" i="0" dirty="0">
              <a:solidFill>
                <a:schemeClr val="accent2"/>
              </a:solidFill>
              <a:latin typeface="Tahoma" pitchFamily="34" charset="0"/>
            </a:endParaRPr>
          </a:p>
          <a:p>
            <a:pPr algn="l"/>
            <a:r>
              <a:rPr lang="en-US" b="0" i="0" dirty="0">
                <a:solidFill>
                  <a:schemeClr val="accent2"/>
                </a:solidFill>
                <a:latin typeface="Tahoma" pitchFamily="34" charset="0"/>
              </a:rPr>
              <a:t>300 nm      </a:t>
            </a:r>
            <a:r>
              <a:rPr lang="en-US" i="0" dirty="0">
                <a:solidFill>
                  <a:schemeClr val="accent2"/>
                </a:solidFill>
                <a:latin typeface="Tahoma" pitchFamily="34" charset="0"/>
                <a:cs typeface="Tahoma" pitchFamily="34" charset="0"/>
              </a:rPr>
              <a:t>√</a:t>
            </a:r>
          </a:p>
        </p:txBody>
      </p:sp>
      <p:sp>
        <p:nvSpPr>
          <p:cNvPr id="8" name="Rectangle 38"/>
          <p:cNvSpPr>
            <a:spLocks noChangeArrowheads="1"/>
          </p:cNvSpPr>
          <p:nvPr/>
        </p:nvSpPr>
        <p:spPr bwMode="auto">
          <a:xfrm>
            <a:off x="1371600" y="2362200"/>
            <a:ext cx="4876800" cy="381000"/>
          </a:xfrm>
          <a:prstGeom prst="rect">
            <a:avLst/>
          </a:prstGeom>
          <a:solidFill>
            <a:srgbClr val="C0C0C0">
              <a:alpha val="50980"/>
            </a:srgbClr>
          </a:solidFill>
          <a:ln w="9525">
            <a:noFill/>
            <a:miter lim="800000"/>
            <a:headEnd/>
            <a:tailEnd/>
          </a:ln>
        </p:spPr>
        <p:txBody>
          <a:bodyPr wrap="none" anchor="ctr"/>
          <a:lstStyle/>
          <a:p>
            <a:endParaRPr lang="en-US"/>
          </a:p>
        </p:txBody>
      </p:sp>
      <p:sp>
        <p:nvSpPr>
          <p:cNvPr id="9" name="Rectangle 39"/>
          <p:cNvSpPr>
            <a:spLocks noChangeArrowheads="1"/>
          </p:cNvSpPr>
          <p:nvPr/>
        </p:nvSpPr>
        <p:spPr bwMode="auto">
          <a:xfrm>
            <a:off x="1371600" y="2895600"/>
            <a:ext cx="4876800" cy="381000"/>
          </a:xfrm>
          <a:prstGeom prst="rect">
            <a:avLst/>
          </a:prstGeom>
          <a:solidFill>
            <a:srgbClr val="C0C0C0">
              <a:alpha val="50980"/>
            </a:srgbClr>
          </a:solidFill>
          <a:ln w="9525">
            <a:noFill/>
            <a:miter lim="800000"/>
            <a:headEnd/>
            <a:tailEnd/>
          </a:ln>
        </p:spPr>
        <p:txBody>
          <a:bodyPr wrap="none" anchor="ctr"/>
          <a:lstStyle/>
          <a:p>
            <a:endParaRPr lang="en-US"/>
          </a:p>
        </p:txBody>
      </p:sp>
      <p:sp>
        <p:nvSpPr>
          <p:cNvPr id="10" name="Rectangle 41"/>
          <p:cNvSpPr>
            <a:spLocks noChangeArrowheads="1"/>
          </p:cNvSpPr>
          <p:nvPr/>
        </p:nvSpPr>
        <p:spPr bwMode="auto">
          <a:xfrm>
            <a:off x="1371600" y="3962400"/>
            <a:ext cx="4876800" cy="381000"/>
          </a:xfrm>
          <a:prstGeom prst="rect">
            <a:avLst/>
          </a:prstGeom>
          <a:solidFill>
            <a:srgbClr val="C0C0C0">
              <a:alpha val="50980"/>
            </a:srgbClr>
          </a:solidFill>
          <a:ln w="9525">
            <a:noFill/>
            <a:miter lim="800000"/>
            <a:headEnd/>
            <a:tailEnd/>
          </a:ln>
        </p:spPr>
        <p:txBody>
          <a:bodyPr wrap="none" anchor="ctr"/>
          <a:lstStyle/>
          <a:p>
            <a:endParaRPr lang="en-US"/>
          </a:p>
        </p:txBody>
      </p:sp>
      <p:sp>
        <p:nvSpPr>
          <p:cNvPr id="11" name="Rectangle 10"/>
          <p:cNvSpPr/>
          <p:nvPr/>
        </p:nvSpPr>
        <p:spPr>
          <a:xfrm>
            <a:off x="838200" y="1371600"/>
            <a:ext cx="6781800" cy="369332"/>
          </a:xfrm>
          <a:prstGeom prst="rect">
            <a:avLst/>
          </a:prstGeom>
        </p:spPr>
        <p:txBody>
          <a:bodyPr wrap="square">
            <a:spAutoFit/>
          </a:bodyPr>
          <a:lstStyle/>
          <a:p>
            <a:pPr marL="1489075" lvl="2" indent="-457200"/>
            <a:r>
              <a:rPr lang="en-US" dirty="0" smtClean="0">
                <a:latin typeface="Tahoma" pitchFamily="34" charset="0"/>
              </a:rPr>
              <a:t>The limits the transitions that can be observed:</a:t>
            </a:r>
            <a:endParaRPr lang="en-US" dirty="0">
              <a:latin typeface="Tahoma" pitchFamily="34" charset="0"/>
            </a:endParaRPr>
          </a:p>
        </p:txBody>
      </p:sp>
      <p:sp>
        <p:nvSpPr>
          <p:cNvPr id="12" name="Rectangle 11"/>
          <p:cNvSpPr/>
          <p:nvPr/>
        </p:nvSpPr>
        <p:spPr>
          <a:xfrm>
            <a:off x="0" y="152400"/>
            <a:ext cx="9144000" cy="584775"/>
          </a:xfrm>
          <a:prstGeom prst="rect">
            <a:avLst/>
          </a:prstGeom>
        </p:spPr>
        <p:txBody>
          <a:bodyPr wrap="square">
            <a:spAutoFit/>
          </a:bodyPr>
          <a:lstStyle/>
          <a:p>
            <a:pPr algn="ctr"/>
            <a:r>
              <a:rPr lang="en-US" sz="3200" b="1" dirty="0">
                <a:solidFill>
                  <a:srgbClr val="1F0092"/>
                </a:solidFill>
                <a:latin typeface="Garamond" pitchFamily="18" charset="0"/>
              </a:rPr>
              <a:t>Principle </a:t>
            </a:r>
            <a:r>
              <a:rPr lang="en-US" sz="3200" b="1" dirty="0" smtClean="0">
                <a:solidFill>
                  <a:srgbClr val="1F0092"/>
                </a:solidFill>
                <a:latin typeface="Garamond" pitchFamily="18" charset="0"/>
              </a:rPr>
              <a:t>of </a:t>
            </a:r>
            <a:r>
              <a:rPr lang="en-US" sz="3200" dirty="0" smtClean="0"/>
              <a:t>Ultraviolet Spectroscopy</a:t>
            </a:r>
            <a:endParaRPr lang="en-US" sz="3200" b="1" dirty="0">
              <a:solidFill>
                <a:srgbClr val="1F0092"/>
              </a:solidFill>
              <a:latin typeface="Garamond" pitchFamily="18" charset="0"/>
            </a:endParaRPr>
          </a:p>
        </p:txBody>
      </p:sp>
      <p:sp>
        <p:nvSpPr>
          <p:cNvPr id="13"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tebulb"/>
          <p:cNvSpPr>
            <a:spLocks noEditPoints="1" noChangeArrowheads="1"/>
          </p:cNvSpPr>
          <p:nvPr/>
        </p:nvSpPr>
        <p:spPr bwMode="auto">
          <a:xfrm>
            <a:off x="990600" y="2940050"/>
            <a:ext cx="304800" cy="381000"/>
          </a:xfrm>
          <a:custGeom>
            <a:avLst/>
            <a:gdLst>
              <a:gd name="T0" fmla="*/ 428221380 w 21600"/>
              <a:gd name="T1" fmla="*/ 0 h 21600"/>
              <a:gd name="T2" fmla="*/ 856443212 w 21600"/>
              <a:gd name="T3" fmla="*/ 753314903 h 21600"/>
              <a:gd name="T4" fmla="*/ 0 w 21600"/>
              <a:gd name="T5" fmla="*/ 753314903 h 21600"/>
              <a:gd name="T6" fmla="*/ 428221380 w 21600"/>
              <a:gd name="T7" fmla="*/ 2090925550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a:p>
        </p:txBody>
      </p:sp>
      <p:sp>
        <p:nvSpPr>
          <p:cNvPr id="5" name="Litebulb"/>
          <p:cNvSpPr>
            <a:spLocks noEditPoints="1" noChangeArrowheads="1"/>
          </p:cNvSpPr>
          <p:nvPr/>
        </p:nvSpPr>
        <p:spPr bwMode="auto">
          <a:xfrm>
            <a:off x="533400" y="2559050"/>
            <a:ext cx="533400" cy="685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a:p>
        </p:txBody>
      </p:sp>
      <p:sp>
        <p:nvSpPr>
          <p:cNvPr id="6" name="Arc 6"/>
          <p:cNvSpPr>
            <a:spLocks/>
          </p:cNvSpPr>
          <p:nvPr/>
        </p:nvSpPr>
        <p:spPr bwMode="auto">
          <a:xfrm>
            <a:off x="2057400" y="2711450"/>
            <a:ext cx="381000" cy="381000"/>
          </a:xfrm>
          <a:custGeom>
            <a:avLst/>
            <a:gdLst>
              <a:gd name="T0" fmla="*/ 0 w 21600"/>
              <a:gd name="T1" fmla="*/ 0 h 21600"/>
              <a:gd name="T2" fmla="*/ 2090925550 w 21600"/>
              <a:gd name="T3" fmla="*/ 2090925550 h 21600"/>
              <a:gd name="T4" fmla="*/ 0 w 21600"/>
              <a:gd name="T5" fmla="*/ 20909255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p:spPr>
        <p:txBody>
          <a:bodyPr wrap="none" anchor="ctr"/>
          <a:lstStyle/>
          <a:p>
            <a:endParaRPr lang="en-US"/>
          </a:p>
        </p:txBody>
      </p:sp>
      <p:sp>
        <p:nvSpPr>
          <p:cNvPr id="7" name="AutoShape 7"/>
          <p:cNvSpPr>
            <a:spLocks noChangeArrowheads="1"/>
          </p:cNvSpPr>
          <p:nvPr/>
        </p:nvSpPr>
        <p:spPr bwMode="auto">
          <a:xfrm rot="20404048">
            <a:off x="1905000" y="3244850"/>
            <a:ext cx="304800" cy="304800"/>
          </a:xfrm>
          <a:prstGeom prst="rtTriangle">
            <a:avLst/>
          </a:prstGeom>
          <a:solidFill>
            <a:schemeClr val="accent2"/>
          </a:solidFill>
          <a:ln w="9525">
            <a:solidFill>
              <a:schemeClr val="tx1"/>
            </a:solidFill>
            <a:miter lim="800000"/>
            <a:headEnd/>
            <a:tailEnd/>
          </a:ln>
        </p:spPr>
        <p:txBody>
          <a:bodyPr wrap="none" anchor="ctr"/>
          <a:lstStyle/>
          <a:p>
            <a:endParaRPr lang="en-US"/>
          </a:p>
        </p:txBody>
      </p:sp>
      <p:sp>
        <p:nvSpPr>
          <p:cNvPr id="8" name="Line 8"/>
          <p:cNvSpPr>
            <a:spLocks noChangeShapeType="1"/>
          </p:cNvSpPr>
          <p:nvPr/>
        </p:nvSpPr>
        <p:spPr bwMode="auto">
          <a:xfrm>
            <a:off x="1219200" y="2863850"/>
            <a:ext cx="1143000" cy="0"/>
          </a:xfrm>
          <a:prstGeom prst="line">
            <a:avLst/>
          </a:prstGeom>
          <a:noFill/>
          <a:ln w="9525">
            <a:solidFill>
              <a:schemeClr val="tx1"/>
            </a:solidFill>
            <a:round/>
            <a:headEnd/>
            <a:tailEnd/>
          </a:ln>
        </p:spPr>
        <p:txBody>
          <a:bodyPr wrap="none" anchor="ctr"/>
          <a:lstStyle/>
          <a:p>
            <a:endParaRPr lang="en-US"/>
          </a:p>
        </p:txBody>
      </p:sp>
      <p:sp>
        <p:nvSpPr>
          <p:cNvPr id="9" name="Line 9"/>
          <p:cNvSpPr>
            <a:spLocks noChangeShapeType="1"/>
          </p:cNvSpPr>
          <p:nvPr/>
        </p:nvSpPr>
        <p:spPr bwMode="auto">
          <a:xfrm flipH="1">
            <a:off x="2057400" y="2863850"/>
            <a:ext cx="304800" cy="533400"/>
          </a:xfrm>
          <a:prstGeom prst="line">
            <a:avLst/>
          </a:prstGeom>
          <a:noFill/>
          <a:ln w="9525">
            <a:solidFill>
              <a:schemeClr val="tx1"/>
            </a:solidFill>
            <a:round/>
            <a:headEnd/>
            <a:tailEnd/>
          </a:ln>
        </p:spPr>
        <p:txBody>
          <a:bodyPr wrap="none" anchor="ctr"/>
          <a:lstStyle/>
          <a:p>
            <a:endParaRPr lang="en-US"/>
          </a:p>
        </p:txBody>
      </p:sp>
      <p:sp>
        <p:nvSpPr>
          <p:cNvPr id="10" name="Line 10"/>
          <p:cNvSpPr>
            <a:spLocks noChangeShapeType="1"/>
          </p:cNvSpPr>
          <p:nvPr/>
        </p:nvSpPr>
        <p:spPr bwMode="auto">
          <a:xfrm>
            <a:off x="2057400" y="3397250"/>
            <a:ext cx="1295400" cy="0"/>
          </a:xfrm>
          <a:prstGeom prst="line">
            <a:avLst/>
          </a:prstGeom>
          <a:noFill/>
          <a:ln w="9525">
            <a:solidFill>
              <a:schemeClr val="tx1"/>
            </a:solidFill>
            <a:round/>
            <a:headEnd/>
            <a:tailEnd/>
          </a:ln>
        </p:spPr>
        <p:txBody>
          <a:bodyPr wrap="none" anchor="ctr"/>
          <a:lstStyle/>
          <a:p>
            <a:endParaRPr lang="en-US"/>
          </a:p>
        </p:txBody>
      </p:sp>
      <p:sp>
        <p:nvSpPr>
          <p:cNvPr id="11" name="Arc 11"/>
          <p:cNvSpPr>
            <a:spLocks/>
          </p:cNvSpPr>
          <p:nvPr/>
        </p:nvSpPr>
        <p:spPr bwMode="auto">
          <a:xfrm rot="2598322">
            <a:off x="3124200" y="3244850"/>
            <a:ext cx="381000" cy="381000"/>
          </a:xfrm>
          <a:custGeom>
            <a:avLst/>
            <a:gdLst>
              <a:gd name="T0" fmla="*/ 0 w 21600"/>
              <a:gd name="T1" fmla="*/ 0 h 21600"/>
              <a:gd name="T2" fmla="*/ 2090925550 w 21600"/>
              <a:gd name="T3" fmla="*/ 2090925550 h 21600"/>
              <a:gd name="T4" fmla="*/ 0 w 21600"/>
              <a:gd name="T5" fmla="*/ 20909255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p:spPr>
        <p:txBody>
          <a:bodyPr wrap="none" anchor="ctr"/>
          <a:lstStyle/>
          <a:p>
            <a:endParaRPr lang="en-US"/>
          </a:p>
        </p:txBody>
      </p:sp>
      <p:sp>
        <p:nvSpPr>
          <p:cNvPr id="12" name="Arc 12"/>
          <p:cNvSpPr>
            <a:spLocks/>
          </p:cNvSpPr>
          <p:nvPr/>
        </p:nvSpPr>
        <p:spPr bwMode="auto">
          <a:xfrm rot="15956012">
            <a:off x="2743200" y="2330450"/>
            <a:ext cx="381000" cy="381000"/>
          </a:xfrm>
          <a:custGeom>
            <a:avLst/>
            <a:gdLst>
              <a:gd name="T0" fmla="*/ 0 w 21600"/>
              <a:gd name="T1" fmla="*/ 0 h 21600"/>
              <a:gd name="T2" fmla="*/ 2090925550 w 21600"/>
              <a:gd name="T3" fmla="*/ 2090925550 h 21600"/>
              <a:gd name="T4" fmla="*/ 0 w 21600"/>
              <a:gd name="T5" fmla="*/ 20909255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p:spPr>
        <p:txBody>
          <a:bodyPr wrap="none" anchor="ctr"/>
          <a:lstStyle/>
          <a:p>
            <a:endParaRPr lang="en-US"/>
          </a:p>
        </p:txBody>
      </p:sp>
      <p:sp>
        <p:nvSpPr>
          <p:cNvPr id="13" name="Arc 13"/>
          <p:cNvSpPr>
            <a:spLocks/>
          </p:cNvSpPr>
          <p:nvPr/>
        </p:nvSpPr>
        <p:spPr bwMode="auto">
          <a:xfrm rot="11698485">
            <a:off x="2743200" y="4006850"/>
            <a:ext cx="381000" cy="381000"/>
          </a:xfrm>
          <a:custGeom>
            <a:avLst/>
            <a:gdLst>
              <a:gd name="T0" fmla="*/ 0 w 21600"/>
              <a:gd name="T1" fmla="*/ 0 h 21600"/>
              <a:gd name="T2" fmla="*/ 2090925550 w 21600"/>
              <a:gd name="T3" fmla="*/ 2090925550 h 21600"/>
              <a:gd name="T4" fmla="*/ 0 w 21600"/>
              <a:gd name="T5" fmla="*/ 20909255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p:spPr>
        <p:txBody>
          <a:bodyPr wrap="none" anchor="ctr"/>
          <a:lstStyle/>
          <a:p>
            <a:endParaRPr lang="en-US"/>
          </a:p>
        </p:txBody>
      </p:sp>
      <p:sp>
        <p:nvSpPr>
          <p:cNvPr id="14" name="Line 14"/>
          <p:cNvSpPr>
            <a:spLocks noChangeShapeType="1"/>
          </p:cNvSpPr>
          <p:nvPr/>
        </p:nvSpPr>
        <p:spPr bwMode="auto">
          <a:xfrm flipH="1" flipV="1">
            <a:off x="2895600" y="2406650"/>
            <a:ext cx="457200" cy="990600"/>
          </a:xfrm>
          <a:prstGeom prst="line">
            <a:avLst/>
          </a:prstGeom>
          <a:noFill/>
          <a:ln w="9525">
            <a:solidFill>
              <a:schemeClr val="tx1"/>
            </a:solidFill>
            <a:round/>
            <a:headEnd/>
            <a:tailEnd/>
          </a:ln>
        </p:spPr>
        <p:txBody>
          <a:bodyPr wrap="none" anchor="ctr"/>
          <a:lstStyle/>
          <a:p>
            <a:endParaRPr lang="en-US"/>
          </a:p>
        </p:txBody>
      </p:sp>
      <p:sp>
        <p:nvSpPr>
          <p:cNvPr id="15" name="Line 18"/>
          <p:cNvSpPr>
            <a:spLocks noChangeShapeType="1"/>
          </p:cNvSpPr>
          <p:nvPr/>
        </p:nvSpPr>
        <p:spPr bwMode="auto">
          <a:xfrm flipH="1">
            <a:off x="2819400" y="3397250"/>
            <a:ext cx="533400" cy="838200"/>
          </a:xfrm>
          <a:prstGeom prst="line">
            <a:avLst/>
          </a:prstGeom>
          <a:noFill/>
          <a:ln w="9525">
            <a:solidFill>
              <a:schemeClr val="tx1"/>
            </a:solidFill>
            <a:round/>
            <a:headEnd/>
            <a:tailEnd/>
          </a:ln>
        </p:spPr>
        <p:txBody>
          <a:bodyPr wrap="none" anchor="ctr"/>
          <a:lstStyle/>
          <a:p>
            <a:endParaRPr lang="en-US"/>
          </a:p>
        </p:txBody>
      </p:sp>
      <p:sp>
        <p:nvSpPr>
          <p:cNvPr id="16" name="Line 21"/>
          <p:cNvSpPr>
            <a:spLocks noChangeShapeType="1"/>
          </p:cNvSpPr>
          <p:nvPr/>
        </p:nvSpPr>
        <p:spPr bwMode="auto">
          <a:xfrm>
            <a:off x="2895600" y="2406650"/>
            <a:ext cx="1295400" cy="0"/>
          </a:xfrm>
          <a:prstGeom prst="line">
            <a:avLst/>
          </a:prstGeom>
          <a:noFill/>
          <a:ln w="9525">
            <a:solidFill>
              <a:schemeClr val="tx1"/>
            </a:solidFill>
            <a:round/>
            <a:headEnd/>
            <a:tailEnd type="triangle" w="med" len="med"/>
          </a:ln>
        </p:spPr>
        <p:txBody>
          <a:bodyPr wrap="none" anchor="ctr"/>
          <a:lstStyle/>
          <a:p>
            <a:endParaRPr lang="en-US"/>
          </a:p>
        </p:txBody>
      </p:sp>
      <p:sp>
        <p:nvSpPr>
          <p:cNvPr id="17" name="Line 22"/>
          <p:cNvSpPr>
            <a:spLocks noChangeShapeType="1"/>
          </p:cNvSpPr>
          <p:nvPr/>
        </p:nvSpPr>
        <p:spPr bwMode="auto">
          <a:xfrm>
            <a:off x="2819400" y="4235450"/>
            <a:ext cx="1295400" cy="0"/>
          </a:xfrm>
          <a:prstGeom prst="line">
            <a:avLst/>
          </a:prstGeom>
          <a:noFill/>
          <a:ln w="9525">
            <a:solidFill>
              <a:schemeClr val="tx1"/>
            </a:solidFill>
            <a:round/>
            <a:headEnd/>
            <a:tailEnd type="triangle" w="med" len="med"/>
          </a:ln>
        </p:spPr>
        <p:txBody>
          <a:bodyPr wrap="none" anchor="ctr"/>
          <a:lstStyle/>
          <a:p>
            <a:endParaRPr lang="en-US"/>
          </a:p>
        </p:txBody>
      </p:sp>
      <p:sp>
        <p:nvSpPr>
          <p:cNvPr id="18" name="AutoShape 23"/>
          <p:cNvSpPr>
            <a:spLocks noChangeArrowheads="1"/>
          </p:cNvSpPr>
          <p:nvPr/>
        </p:nvSpPr>
        <p:spPr bwMode="auto">
          <a:xfrm>
            <a:off x="4191000" y="1949450"/>
            <a:ext cx="457200" cy="1143000"/>
          </a:xfrm>
          <a:prstGeom prst="cube">
            <a:avLst>
              <a:gd name="adj" fmla="val 25000"/>
            </a:avLst>
          </a:prstGeom>
          <a:solidFill>
            <a:srgbClr val="C0C0C0">
              <a:alpha val="70195"/>
            </a:srgbClr>
          </a:solidFill>
          <a:ln w="9525">
            <a:solidFill>
              <a:schemeClr val="tx1"/>
            </a:solidFill>
            <a:miter lim="800000"/>
            <a:headEnd/>
            <a:tailEnd/>
          </a:ln>
        </p:spPr>
        <p:txBody>
          <a:bodyPr wrap="none" anchor="ctr"/>
          <a:lstStyle/>
          <a:p>
            <a:endParaRPr lang="en-US"/>
          </a:p>
        </p:txBody>
      </p:sp>
      <p:sp>
        <p:nvSpPr>
          <p:cNvPr id="19" name="Text Box 25"/>
          <p:cNvSpPr txBox="1">
            <a:spLocks noChangeArrowheads="1"/>
          </p:cNvSpPr>
          <p:nvPr/>
        </p:nvSpPr>
        <p:spPr bwMode="auto">
          <a:xfrm rot="16200000">
            <a:off x="3871119" y="2401094"/>
            <a:ext cx="971550" cy="366712"/>
          </a:xfrm>
          <a:prstGeom prst="rect">
            <a:avLst/>
          </a:prstGeom>
          <a:noFill/>
          <a:ln w="9525">
            <a:noFill/>
            <a:miter lim="800000"/>
            <a:headEnd/>
            <a:tailEnd/>
          </a:ln>
        </p:spPr>
        <p:txBody>
          <a:bodyPr wrap="none">
            <a:spAutoFit/>
          </a:bodyPr>
          <a:lstStyle/>
          <a:p>
            <a:r>
              <a:rPr lang="en-US" i="0">
                <a:solidFill>
                  <a:schemeClr val="tx1"/>
                </a:solidFill>
              </a:rPr>
              <a:t>sample</a:t>
            </a:r>
          </a:p>
        </p:txBody>
      </p:sp>
      <p:sp>
        <p:nvSpPr>
          <p:cNvPr id="20" name="AutoShape 26"/>
          <p:cNvSpPr>
            <a:spLocks noChangeArrowheads="1"/>
          </p:cNvSpPr>
          <p:nvPr/>
        </p:nvSpPr>
        <p:spPr bwMode="auto">
          <a:xfrm>
            <a:off x="4191000" y="3702050"/>
            <a:ext cx="457200" cy="1143000"/>
          </a:xfrm>
          <a:prstGeom prst="cube">
            <a:avLst>
              <a:gd name="adj" fmla="val 25000"/>
            </a:avLst>
          </a:prstGeom>
          <a:solidFill>
            <a:srgbClr val="C0C0C0">
              <a:alpha val="70195"/>
            </a:srgbClr>
          </a:solidFill>
          <a:ln w="9525">
            <a:solidFill>
              <a:schemeClr val="tx1"/>
            </a:solidFill>
            <a:miter lim="800000"/>
            <a:headEnd/>
            <a:tailEnd/>
          </a:ln>
        </p:spPr>
        <p:txBody>
          <a:bodyPr wrap="none" anchor="ctr"/>
          <a:lstStyle/>
          <a:p>
            <a:endParaRPr lang="en-US"/>
          </a:p>
        </p:txBody>
      </p:sp>
      <p:sp>
        <p:nvSpPr>
          <p:cNvPr id="21" name="Text Box 28"/>
          <p:cNvSpPr txBox="1">
            <a:spLocks noChangeArrowheads="1"/>
          </p:cNvSpPr>
          <p:nvPr/>
        </p:nvSpPr>
        <p:spPr bwMode="auto">
          <a:xfrm rot="16200000">
            <a:off x="3810000" y="4159250"/>
            <a:ext cx="1098550" cy="336550"/>
          </a:xfrm>
          <a:prstGeom prst="rect">
            <a:avLst/>
          </a:prstGeom>
          <a:noFill/>
          <a:ln w="9525">
            <a:noFill/>
            <a:miter lim="800000"/>
            <a:headEnd/>
            <a:tailEnd/>
          </a:ln>
        </p:spPr>
        <p:txBody>
          <a:bodyPr wrap="none">
            <a:spAutoFit/>
          </a:bodyPr>
          <a:lstStyle/>
          <a:p>
            <a:r>
              <a:rPr lang="en-US" sz="1600" i="0">
                <a:solidFill>
                  <a:schemeClr val="tx1"/>
                </a:solidFill>
              </a:rPr>
              <a:t>reference</a:t>
            </a:r>
          </a:p>
        </p:txBody>
      </p:sp>
      <p:sp>
        <p:nvSpPr>
          <p:cNvPr id="22" name="Line 29"/>
          <p:cNvSpPr>
            <a:spLocks noChangeShapeType="1"/>
          </p:cNvSpPr>
          <p:nvPr/>
        </p:nvSpPr>
        <p:spPr bwMode="auto">
          <a:xfrm>
            <a:off x="4572000" y="2406650"/>
            <a:ext cx="762000" cy="0"/>
          </a:xfrm>
          <a:prstGeom prst="line">
            <a:avLst/>
          </a:prstGeom>
          <a:noFill/>
          <a:ln w="9525">
            <a:solidFill>
              <a:schemeClr val="tx1"/>
            </a:solidFill>
            <a:round/>
            <a:headEnd/>
            <a:tailEnd type="triangle" w="med" len="med"/>
          </a:ln>
        </p:spPr>
        <p:txBody>
          <a:bodyPr wrap="none" anchor="ctr"/>
          <a:lstStyle/>
          <a:p>
            <a:endParaRPr lang="en-US"/>
          </a:p>
        </p:txBody>
      </p:sp>
      <p:sp>
        <p:nvSpPr>
          <p:cNvPr id="23" name="Line 30"/>
          <p:cNvSpPr>
            <a:spLocks noChangeShapeType="1"/>
          </p:cNvSpPr>
          <p:nvPr/>
        </p:nvSpPr>
        <p:spPr bwMode="auto">
          <a:xfrm>
            <a:off x="4572000" y="4235450"/>
            <a:ext cx="762000" cy="0"/>
          </a:xfrm>
          <a:prstGeom prst="line">
            <a:avLst/>
          </a:prstGeom>
          <a:noFill/>
          <a:ln w="9525">
            <a:solidFill>
              <a:schemeClr val="tx1"/>
            </a:solidFill>
            <a:round/>
            <a:headEnd/>
            <a:tailEnd type="triangle" w="med" len="med"/>
          </a:ln>
        </p:spPr>
        <p:txBody>
          <a:bodyPr wrap="none" anchor="ctr"/>
          <a:lstStyle/>
          <a:p>
            <a:endParaRPr lang="en-US"/>
          </a:p>
        </p:txBody>
      </p:sp>
      <p:sp>
        <p:nvSpPr>
          <p:cNvPr id="24" name="Rectangle 31"/>
          <p:cNvSpPr>
            <a:spLocks noChangeArrowheads="1"/>
          </p:cNvSpPr>
          <p:nvPr/>
        </p:nvSpPr>
        <p:spPr bwMode="auto">
          <a:xfrm>
            <a:off x="5486400" y="2327275"/>
            <a:ext cx="609600" cy="1981200"/>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25" name="Arc 32"/>
          <p:cNvSpPr>
            <a:spLocks/>
          </p:cNvSpPr>
          <p:nvPr/>
        </p:nvSpPr>
        <p:spPr bwMode="auto">
          <a:xfrm rot="2598322">
            <a:off x="5181600" y="4083050"/>
            <a:ext cx="381000" cy="381000"/>
          </a:xfrm>
          <a:custGeom>
            <a:avLst/>
            <a:gdLst>
              <a:gd name="T0" fmla="*/ 0 w 21600"/>
              <a:gd name="T1" fmla="*/ 0 h 21600"/>
              <a:gd name="T2" fmla="*/ 2090925550 w 21600"/>
              <a:gd name="T3" fmla="*/ 2090925550 h 21600"/>
              <a:gd name="T4" fmla="*/ 0 w 21600"/>
              <a:gd name="T5" fmla="*/ 20909255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p:spPr>
        <p:txBody>
          <a:bodyPr wrap="none" anchor="ctr"/>
          <a:lstStyle/>
          <a:p>
            <a:endParaRPr lang="en-US"/>
          </a:p>
        </p:txBody>
      </p:sp>
      <p:sp>
        <p:nvSpPr>
          <p:cNvPr id="26" name="Arc 33"/>
          <p:cNvSpPr>
            <a:spLocks/>
          </p:cNvSpPr>
          <p:nvPr/>
        </p:nvSpPr>
        <p:spPr bwMode="auto">
          <a:xfrm rot="2598322">
            <a:off x="5181600" y="2254250"/>
            <a:ext cx="381000" cy="381000"/>
          </a:xfrm>
          <a:custGeom>
            <a:avLst/>
            <a:gdLst>
              <a:gd name="T0" fmla="*/ 0 w 21600"/>
              <a:gd name="T1" fmla="*/ 0 h 21600"/>
              <a:gd name="T2" fmla="*/ 2090925550 w 21600"/>
              <a:gd name="T3" fmla="*/ 2090925550 h 21600"/>
              <a:gd name="T4" fmla="*/ 0 w 21600"/>
              <a:gd name="T5" fmla="*/ 20909255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p:spPr>
        <p:txBody>
          <a:bodyPr wrap="none" anchor="ctr"/>
          <a:lstStyle/>
          <a:p>
            <a:endParaRPr lang="en-US"/>
          </a:p>
        </p:txBody>
      </p:sp>
      <p:sp>
        <p:nvSpPr>
          <p:cNvPr id="27" name="Text Box 34"/>
          <p:cNvSpPr txBox="1">
            <a:spLocks noChangeArrowheads="1"/>
          </p:cNvSpPr>
          <p:nvPr/>
        </p:nvSpPr>
        <p:spPr bwMode="auto">
          <a:xfrm rot="16200000">
            <a:off x="5203032" y="3147218"/>
            <a:ext cx="1085850" cy="366713"/>
          </a:xfrm>
          <a:prstGeom prst="rect">
            <a:avLst/>
          </a:prstGeom>
          <a:noFill/>
          <a:ln w="9525">
            <a:noFill/>
            <a:miter lim="800000"/>
            <a:headEnd/>
            <a:tailEnd/>
          </a:ln>
        </p:spPr>
        <p:txBody>
          <a:bodyPr wrap="none">
            <a:spAutoFit/>
          </a:bodyPr>
          <a:lstStyle/>
          <a:p>
            <a:r>
              <a:rPr lang="en-US" i="0">
                <a:solidFill>
                  <a:schemeClr val="tx1"/>
                </a:solidFill>
              </a:rPr>
              <a:t>detector</a:t>
            </a:r>
          </a:p>
        </p:txBody>
      </p:sp>
      <p:sp>
        <p:nvSpPr>
          <p:cNvPr id="28" name="laptop"/>
          <p:cNvSpPr>
            <a:spLocks noEditPoints="1" noChangeArrowheads="1"/>
          </p:cNvSpPr>
          <p:nvPr/>
        </p:nvSpPr>
        <p:spPr bwMode="auto">
          <a:xfrm>
            <a:off x="6553200" y="3165475"/>
            <a:ext cx="855663" cy="7620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9" name="Line 37"/>
          <p:cNvSpPr>
            <a:spLocks noChangeShapeType="1"/>
          </p:cNvSpPr>
          <p:nvPr/>
        </p:nvSpPr>
        <p:spPr bwMode="auto">
          <a:xfrm>
            <a:off x="6078538" y="3394075"/>
            <a:ext cx="609600" cy="0"/>
          </a:xfrm>
          <a:prstGeom prst="line">
            <a:avLst/>
          </a:prstGeom>
          <a:noFill/>
          <a:ln w="9525">
            <a:solidFill>
              <a:schemeClr val="tx1"/>
            </a:solidFill>
            <a:round/>
            <a:headEnd/>
            <a:tailEnd type="triangle" w="med" len="med"/>
          </a:ln>
        </p:spPr>
        <p:txBody>
          <a:bodyPr wrap="none" anchor="ctr"/>
          <a:lstStyle/>
          <a:p>
            <a:endParaRPr lang="en-US"/>
          </a:p>
        </p:txBody>
      </p:sp>
      <p:sp>
        <p:nvSpPr>
          <p:cNvPr id="30" name="Freeform 38"/>
          <p:cNvSpPr>
            <a:spLocks/>
          </p:cNvSpPr>
          <p:nvPr/>
        </p:nvSpPr>
        <p:spPr bwMode="auto">
          <a:xfrm>
            <a:off x="7369175" y="1565275"/>
            <a:ext cx="1506538" cy="1095375"/>
          </a:xfrm>
          <a:custGeom>
            <a:avLst/>
            <a:gdLst>
              <a:gd name="T0" fmla="*/ 0 w 768"/>
              <a:gd name="T1" fmla="*/ 0 h 528"/>
              <a:gd name="T2" fmla="*/ 2147483647 w 768"/>
              <a:gd name="T3" fmla="*/ 2147483647 h 528"/>
              <a:gd name="T4" fmla="*/ 2147483647 w 768"/>
              <a:gd name="T5" fmla="*/ 2147483647 h 528"/>
              <a:gd name="T6" fmla="*/ 2147483647 w 768"/>
              <a:gd name="T7" fmla="*/ 2147483647 h 528"/>
              <a:gd name="T8" fmla="*/ 2147483647 w 768"/>
              <a:gd name="T9" fmla="*/ 2147483647 h 528"/>
              <a:gd name="T10" fmla="*/ 2147483647 w 768"/>
              <a:gd name="T11" fmla="*/ 2147483647 h 528"/>
              <a:gd name="T12" fmla="*/ 2147483647 w 768"/>
              <a:gd name="T13" fmla="*/ 2147483647 h 528"/>
              <a:gd name="T14" fmla="*/ 0 60000 65536"/>
              <a:gd name="T15" fmla="*/ 0 60000 65536"/>
              <a:gd name="T16" fmla="*/ 0 60000 65536"/>
              <a:gd name="T17" fmla="*/ 0 60000 65536"/>
              <a:gd name="T18" fmla="*/ 0 60000 65536"/>
              <a:gd name="T19" fmla="*/ 0 60000 65536"/>
              <a:gd name="T20" fmla="*/ 0 60000 65536"/>
              <a:gd name="T21" fmla="*/ 0 w 768"/>
              <a:gd name="T22" fmla="*/ 0 h 528"/>
              <a:gd name="T23" fmla="*/ 768 w 768"/>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8" h="528">
                <a:moveTo>
                  <a:pt x="0" y="0"/>
                </a:moveTo>
                <a:cubicBezTo>
                  <a:pt x="32" y="176"/>
                  <a:pt x="64" y="352"/>
                  <a:pt x="96" y="384"/>
                </a:cubicBezTo>
                <a:cubicBezTo>
                  <a:pt x="128" y="416"/>
                  <a:pt x="152" y="184"/>
                  <a:pt x="192" y="192"/>
                </a:cubicBezTo>
                <a:cubicBezTo>
                  <a:pt x="232" y="200"/>
                  <a:pt x="296" y="416"/>
                  <a:pt x="336" y="432"/>
                </a:cubicBezTo>
                <a:cubicBezTo>
                  <a:pt x="376" y="448"/>
                  <a:pt x="400" y="288"/>
                  <a:pt x="432" y="288"/>
                </a:cubicBezTo>
                <a:cubicBezTo>
                  <a:pt x="464" y="288"/>
                  <a:pt x="472" y="392"/>
                  <a:pt x="528" y="432"/>
                </a:cubicBezTo>
                <a:cubicBezTo>
                  <a:pt x="584" y="472"/>
                  <a:pt x="720" y="512"/>
                  <a:pt x="768" y="528"/>
                </a:cubicBezTo>
              </a:path>
            </a:pathLst>
          </a:custGeom>
          <a:noFill/>
          <a:ln w="9525">
            <a:solidFill>
              <a:schemeClr val="tx1"/>
            </a:solidFill>
            <a:round/>
            <a:headEnd/>
            <a:tailEnd/>
          </a:ln>
        </p:spPr>
        <p:txBody>
          <a:bodyPr wrap="none" anchor="ctr"/>
          <a:lstStyle/>
          <a:p>
            <a:endParaRPr lang="en-US"/>
          </a:p>
        </p:txBody>
      </p:sp>
      <p:sp>
        <p:nvSpPr>
          <p:cNvPr id="31" name="Text Box 39"/>
          <p:cNvSpPr txBox="1">
            <a:spLocks noChangeArrowheads="1"/>
          </p:cNvSpPr>
          <p:nvPr/>
        </p:nvSpPr>
        <p:spPr bwMode="auto">
          <a:xfrm>
            <a:off x="3487738" y="2022475"/>
            <a:ext cx="331787" cy="366713"/>
          </a:xfrm>
          <a:prstGeom prst="rect">
            <a:avLst/>
          </a:prstGeom>
          <a:noFill/>
          <a:ln w="9525">
            <a:noFill/>
            <a:miter lim="800000"/>
            <a:headEnd/>
            <a:tailEnd/>
          </a:ln>
        </p:spPr>
        <p:txBody>
          <a:bodyPr wrap="none">
            <a:spAutoFit/>
          </a:bodyPr>
          <a:lstStyle/>
          <a:p>
            <a:r>
              <a:rPr lang="en-US">
                <a:solidFill>
                  <a:schemeClr val="tx1"/>
                </a:solidFill>
              </a:rPr>
              <a:t>I</a:t>
            </a:r>
            <a:r>
              <a:rPr lang="en-US" baseline="-25000">
                <a:solidFill>
                  <a:schemeClr val="tx1"/>
                </a:solidFill>
              </a:rPr>
              <a:t>0</a:t>
            </a:r>
          </a:p>
        </p:txBody>
      </p:sp>
      <p:sp>
        <p:nvSpPr>
          <p:cNvPr id="32" name="Text Box 40"/>
          <p:cNvSpPr txBox="1">
            <a:spLocks noChangeArrowheads="1"/>
          </p:cNvSpPr>
          <p:nvPr/>
        </p:nvSpPr>
        <p:spPr bwMode="auto">
          <a:xfrm>
            <a:off x="3487738" y="3851275"/>
            <a:ext cx="331787" cy="366713"/>
          </a:xfrm>
          <a:prstGeom prst="rect">
            <a:avLst/>
          </a:prstGeom>
          <a:noFill/>
          <a:ln w="9525">
            <a:noFill/>
            <a:miter lim="800000"/>
            <a:headEnd/>
            <a:tailEnd/>
          </a:ln>
        </p:spPr>
        <p:txBody>
          <a:bodyPr wrap="none">
            <a:spAutoFit/>
          </a:bodyPr>
          <a:lstStyle/>
          <a:p>
            <a:r>
              <a:rPr lang="en-US">
                <a:solidFill>
                  <a:schemeClr val="tx1"/>
                </a:solidFill>
              </a:rPr>
              <a:t>I</a:t>
            </a:r>
            <a:r>
              <a:rPr lang="en-US" baseline="-25000">
                <a:solidFill>
                  <a:schemeClr val="tx1"/>
                </a:solidFill>
              </a:rPr>
              <a:t>0</a:t>
            </a:r>
          </a:p>
        </p:txBody>
      </p:sp>
      <p:sp>
        <p:nvSpPr>
          <p:cNvPr id="33" name="Text Box 41"/>
          <p:cNvSpPr txBox="1">
            <a:spLocks noChangeArrowheads="1"/>
          </p:cNvSpPr>
          <p:nvPr/>
        </p:nvSpPr>
        <p:spPr bwMode="auto">
          <a:xfrm>
            <a:off x="4783138" y="3851275"/>
            <a:ext cx="331787" cy="366713"/>
          </a:xfrm>
          <a:prstGeom prst="rect">
            <a:avLst/>
          </a:prstGeom>
          <a:noFill/>
          <a:ln w="9525">
            <a:noFill/>
            <a:miter lim="800000"/>
            <a:headEnd/>
            <a:tailEnd/>
          </a:ln>
        </p:spPr>
        <p:txBody>
          <a:bodyPr wrap="none">
            <a:spAutoFit/>
          </a:bodyPr>
          <a:lstStyle/>
          <a:p>
            <a:r>
              <a:rPr lang="en-US">
                <a:solidFill>
                  <a:schemeClr val="tx1"/>
                </a:solidFill>
              </a:rPr>
              <a:t>I</a:t>
            </a:r>
            <a:r>
              <a:rPr lang="en-US" baseline="-25000">
                <a:solidFill>
                  <a:schemeClr val="tx1"/>
                </a:solidFill>
              </a:rPr>
              <a:t>0</a:t>
            </a:r>
          </a:p>
        </p:txBody>
      </p:sp>
      <p:sp>
        <p:nvSpPr>
          <p:cNvPr id="34" name="Text Box 42"/>
          <p:cNvSpPr txBox="1">
            <a:spLocks noChangeArrowheads="1"/>
          </p:cNvSpPr>
          <p:nvPr/>
        </p:nvSpPr>
        <p:spPr bwMode="auto">
          <a:xfrm>
            <a:off x="4867275" y="2022475"/>
            <a:ext cx="247650" cy="366713"/>
          </a:xfrm>
          <a:prstGeom prst="rect">
            <a:avLst/>
          </a:prstGeom>
          <a:noFill/>
          <a:ln w="9525">
            <a:noFill/>
            <a:miter lim="800000"/>
            <a:headEnd/>
            <a:tailEnd/>
          </a:ln>
        </p:spPr>
        <p:txBody>
          <a:bodyPr wrap="none">
            <a:spAutoFit/>
          </a:bodyPr>
          <a:lstStyle/>
          <a:p>
            <a:r>
              <a:rPr lang="en-US">
                <a:solidFill>
                  <a:schemeClr val="tx1"/>
                </a:solidFill>
              </a:rPr>
              <a:t>I</a:t>
            </a:r>
            <a:endParaRPr lang="en-US" baseline="-25000">
              <a:solidFill>
                <a:schemeClr val="tx1"/>
              </a:solidFill>
            </a:endParaRPr>
          </a:p>
        </p:txBody>
      </p:sp>
      <p:sp>
        <p:nvSpPr>
          <p:cNvPr id="35" name="Rectangle 43"/>
          <p:cNvSpPr>
            <a:spLocks noChangeArrowheads="1"/>
          </p:cNvSpPr>
          <p:nvPr/>
        </p:nvSpPr>
        <p:spPr bwMode="auto">
          <a:xfrm>
            <a:off x="7292975" y="1489075"/>
            <a:ext cx="1600200" cy="1295400"/>
          </a:xfrm>
          <a:prstGeom prst="rect">
            <a:avLst/>
          </a:prstGeom>
          <a:noFill/>
          <a:ln w="9525">
            <a:solidFill>
              <a:schemeClr val="tx1"/>
            </a:solidFill>
            <a:miter lim="800000"/>
            <a:headEnd/>
            <a:tailEnd/>
          </a:ln>
        </p:spPr>
        <p:txBody>
          <a:bodyPr wrap="none" anchor="ctr"/>
          <a:lstStyle/>
          <a:p>
            <a:endParaRPr lang="en-US"/>
          </a:p>
        </p:txBody>
      </p:sp>
      <p:sp>
        <p:nvSpPr>
          <p:cNvPr id="36" name="Text Box 44"/>
          <p:cNvSpPr txBox="1">
            <a:spLocks noChangeArrowheads="1"/>
          </p:cNvSpPr>
          <p:nvPr/>
        </p:nvSpPr>
        <p:spPr bwMode="auto">
          <a:xfrm>
            <a:off x="5943600" y="1717675"/>
            <a:ext cx="1341438" cy="366713"/>
          </a:xfrm>
          <a:prstGeom prst="rect">
            <a:avLst/>
          </a:prstGeom>
          <a:noFill/>
          <a:ln w="9525">
            <a:noFill/>
            <a:miter lim="800000"/>
            <a:headEnd/>
            <a:tailEnd/>
          </a:ln>
        </p:spPr>
        <p:txBody>
          <a:bodyPr wrap="none">
            <a:spAutoFit/>
          </a:bodyPr>
          <a:lstStyle/>
          <a:p>
            <a:r>
              <a:rPr lang="en-US" b="0" i="0">
                <a:solidFill>
                  <a:schemeClr val="tx1"/>
                </a:solidFill>
              </a:rPr>
              <a:t>log(</a:t>
            </a:r>
            <a:r>
              <a:rPr lang="en-US" b="0">
                <a:solidFill>
                  <a:schemeClr val="tx1"/>
                </a:solidFill>
              </a:rPr>
              <a:t>I</a:t>
            </a:r>
            <a:r>
              <a:rPr lang="en-US" b="0" baseline="-25000">
                <a:solidFill>
                  <a:schemeClr val="tx1"/>
                </a:solidFill>
              </a:rPr>
              <a:t>0</a:t>
            </a:r>
            <a:r>
              <a:rPr lang="en-US" b="0" i="0">
                <a:solidFill>
                  <a:schemeClr val="tx1"/>
                </a:solidFill>
              </a:rPr>
              <a:t>/</a:t>
            </a:r>
            <a:r>
              <a:rPr lang="en-US" b="0">
                <a:solidFill>
                  <a:schemeClr val="tx1"/>
                </a:solidFill>
              </a:rPr>
              <a:t>I</a:t>
            </a:r>
            <a:r>
              <a:rPr lang="en-US" b="0" i="0">
                <a:solidFill>
                  <a:schemeClr val="tx1"/>
                </a:solidFill>
              </a:rPr>
              <a:t>) = </a:t>
            </a:r>
            <a:r>
              <a:rPr lang="en-US" i="0">
                <a:solidFill>
                  <a:schemeClr val="tx1"/>
                </a:solidFill>
              </a:rPr>
              <a:t>A</a:t>
            </a:r>
          </a:p>
        </p:txBody>
      </p:sp>
      <p:sp>
        <p:nvSpPr>
          <p:cNvPr id="37" name="Text Box 45"/>
          <p:cNvSpPr txBox="1">
            <a:spLocks noChangeArrowheads="1"/>
          </p:cNvSpPr>
          <p:nvPr/>
        </p:nvSpPr>
        <p:spPr bwMode="auto">
          <a:xfrm>
            <a:off x="7064375" y="2708275"/>
            <a:ext cx="479425" cy="304800"/>
          </a:xfrm>
          <a:prstGeom prst="rect">
            <a:avLst/>
          </a:prstGeom>
          <a:noFill/>
          <a:ln w="9525">
            <a:noFill/>
            <a:miter lim="800000"/>
            <a:headEnd/>
            <a:tailEnd/>
          </a:ln>
        </p:spPr>
        <p:txBody>
          <a:bodyPr wrap="none">
            <a:spAutoFit/>
          </a:bodyPr>
          <a:lstStyle/>
          <a:p>
            <a:r>
              <a:rPr lang="en-US" sz="1400" i="0" dirty="0">
                <a:solidFill>
                  <a:schemeClr val="tx1"/>
                </a:solidFill>
              </a:rPr>
              <a:t>200</a:t>
            </a:r>
          </a:p>
        </p:txBody>
      </p:sp>
      <p:sp>
        <p:nvSpPr>
          <p:cNvPr id="38" name="Line 47"/>
          <p:cNvSpPr>
            <a:spLocks noChangeShapeType="1"/>
          </p:cNvSpPr>
          <p:nvPr/>
        </p:nvSpPr>
        <p:spPr bwMode="auto">
          <a:xfrm flipV="1">
            <a:off x="6705600" y="2098675"/>
            <a:ext cx="381000" cy="990600"/>
          </a:xfrm>
          <a:prstGeom prst="line">
            <a:avLst/>
          </a:prstGeom>
          <a:noFill/>
          <a:ln w="9525" cap="rnd">
            <a:solidFill>
              <a:schemeClr val="tx1"/>
            </a:solidFill>
            <a:prstDash val="sysDot"/>
            <a:round/>
            <a:headEnd/>
            <a:tailEnd/>
          </a:ln>
        </p:spPr>
        <p:txBody>
          <a:bodyPr wrap="none" anchor="ctr"/>
          <a:lstStyle/>
          <a:p>
            <a:endParaRPr lang="en-US"/>
          </a:p>
        </p:txBody>
      </p:sp>
      <p:sp>
        <p:nvSpPr>
          <p:cNvPr id="39" name="Line 48"/>
          <p:cNvSpPr>
            <a:spLocks noChangeShapeType="1"/>
          </p:cNvSpPr>
          <p:nvPr/>
        </p:nvSpPr>
        <p:spPr bwMode="auto">
          <a:xfrm flipV="1">
            <a:off x="7315200" y="2784475"/>
            <a:ext cx="1524000" cy="838200"/>
          </a:xfrm>
          <a:prstGeom prst="line">
            <a:avLst/>
          </a:prstGeom>
          <a:noFill/>
          <a:ln w="9525" cap="rnd">
            <a:solidFill>
              <a:schemeClr val="tx1"/>
            </a:solidFill>
            <a:prstDash val="sysDot"/>
            <a:round/>
            <a:headEnd/>
            <a:tailEnd/>
          </a:ln>
        </p:spPr>
        <p:txBody>
          <a:bodyPr wrap="none" anchor="ctr"/>
          <a:lstStyle/>
          <a:p>
            <a:endParaRPr lang="en-US"/>
          </a:p>
        </p:txBody>
      </p:sp>
      <p:sp>
        <p:nvSpPr>
          <p:cNvPr id="40" name="Text Box 49"/>
          <p:cNvSpPr txBox="1">
            <a:spLocks noChangeArrowheads="1"/>
          </p:cNvSpPr>
          <p:nvPr/>
        </p:nvSpPr>
        <p:spPr bwMode="auto">
          <a:xfrm>
            <a:off x="7696200" y="2860675"/>
            <a:ext cx="647700" cy="304800"/>
          </a:xfrm>
          <a:prstGeom prst="rect">
            <a:avLst/>
          </a:prstGeom>
          <a:noFill/>
          <a:ln w="9525">
            <a:noFill/>
            <a:miter lim="800000"/>
            <a:headEnd/>
            <a:tailEnd/>
          </a:ln>
        </p:spPr>
        <p:txBody>
          <a:bodyPr wrap="none">
            <a:spAutoFit/>
          </a:bodyPr>
          <a:lstStyle/>
          <a:p>
            <a:r>
              <a:rPr lang="en-US" sz="1400" i="0">
                <a:solidFill>
                  <a:schemeClr val="tx1"/>
                </a:solidFill>
                <a:latin typeface="Symbol" pitchFamily="18" charset="2"/>
              </a:rPr>
              <a:t>l</a:t>
            </a:r>
            <a:r>
              <a:rPr lang="en-US" sz="1400" i="0">
                <a:solidFill>
                  <a:schemeClr val="tx1"/>
                </a:solidFill>
              </a:rPr>
              <a:t>, nm</a:t>
            </a:r>
          </a:p>
        </p:txBody>
      </p:sp>
      <p:sp>
        <p:nvSpPr>
          <p:cNvPr id="41" name="Text Box 50"/>
          <p:cNvSpPr txBox="1">
            <a:spLocks noChangeArrowheads="1"/>
          </p:cNvSpPr>
          <p:nvPr/>
        </p:nvSpPr>
        <p:spPr bwMode="auto">
          <a:xfrm>
            <a:off x="762000" y="3622675"/>
            <a:ext cx="1935163" cy="581025"/>
          </a:xfrm>
          <a:prstGeom prst="rect">
            <a:avLst/>
          </a:prstGeom>
          <a:noFill/>
          <a:ln w="9525">
            <a:noFill/>
            <a:miter lim="800000"/>
            <a:headEnd/>
            <a:tailEnd/>
          </a:ln>
        </p:spPr>
        <p:txBody>
          <a:bodyPr wrap="none">
            <a:spAutoFit/>
          </a:bodyPr>
          <a:lstStyle/>
          <a:p>
            <a:r>
              <a:rPr lang="en-US" sz="1600" b="0" i="0">
                <a:solidFill>
                  <a:schemeClr val="tx1"/>
                </a:solidFill>
              </a:rPr>
              <a:t>monochromator/</a:t>
            </a:r>
          </a:p>
          <a:p>
            <a:r>
              <a:rPr lang="en-US" sz="1600" b="0" i="0">
                <a:solidFill>
                  <a:schemeClr val="tx1"/>
                </a:solidFill>
              </a:rPr>
              <a:t>beam splitter optics</a:t>
            </a:r>
          </a:p>
        </p:txBody>
      </p:sp>
      <p:sp>
        <p:nvSpPr>
          <p:cNvPr id="42" name="Text Box 45"/>
          <p:cNvSpPr txBox="1">
            <a:spLocks noChangeArrowheads="1"/>
          </p:cNvSpPr>
          <p:nvPr/>
        </p:nvSpPr>
        <p:spPr bwMode="auto">
          <a:xfrm>
            <a:off x="8458200" y="2784475"/>
            <a:ext cx="458780" cy="307777"/>
          </a:xfrm>
          <a:prstGeom prst="rect">
            <a:avLst/>
          </a:prstGeom>
          <a:noFill/>
          <a:ln w="9525">
            <a:noFill/>
            <a:miter lim="800000"/>
            <a:headEnd/>
            <a:tailEnd/>
          </a:ln>
        </p:spPr>
        <p:txBody>
          <a:bodyPr wrap="none">
            <a:spAutoFit/>
          </a:bodyPr>
          <a:lstStyle/>
          <a:p>
            <a:r>
              <a:rPr lang="en-US" sz="1400" dirty="0" smtClean="0"/>
              <a:t>4</a:t>
            </a:r>
            <a:r>
              <a:rPr lang="en-US" sz="1400" i="0" dirty="0" smtClean="0">
                <a:solidFill>
                  <a:schemeClr val="tx1"/>
                </a:solidFill>
              </a:rPr>
              <a:t>00</a:t>
            </a:r>
            <a:endParaRPr lang="en-US" sz="1400" i="0" dirty="0">
              <a:solidFill>
                <a:schemeClr val="tx1"/>
              </a:solidFill>
            </a:endParaRPr>
          </a:p>
        </p:txBody>
      </p:sp>
      <p:sp>
        <p:nvSpPr>
          <p:cNvPr id="43" name="Text Box 51"/>
          <p:cNvSpPr txBox="1">
            <a:spLocks noChangeArrowheads="1"/>
          </p:cNvSpPr>
          <p:nvPr/>
        </p:nvSpPr>
        <p:spPr bwMode="auto">
          <a:xfrm>
            <a:off x="304800" y="2133600"/>
            <a:ext cx="1114601" cy="338554"/>
          </a:xfrm>
          <a:prstGeom prst="rect">
            <a:avLst/>
          </a:prstGeom>
          <a:noFill/>
          <a:ln w="9525">
            <a:noFill/>
            <a:miter lim="800000"/>
            <a:headEnd/>
            <a:tailEnd/>
          </a:ln>
        </p:spPr>
        <p:txBody>
          <a:bodyPr wrap="none">
            <a:spAutoFit/>
          </a:bodyPr>
          <a:lstStyle/>
          <a:p>
            <a:r>
              <a:rPr lang="en-US" sz="1600" b="0" i="0" dirty="0" smtClean="0">
                <a:solidFill>
                  <a:schemeClr val="tx1"/>
                </a:solidFill>
              </a:rPr>
              <a:t>UV </a:t>
            </a:r>
            <a:r>
              <a:rPr lang="en-US" sz="1600" b="0" i="0" dirty="0">
                <a:solidFill>
                  <a:schemeClr val="tx1"/>
                </a:solidFill>
              </a:rPr>
              <a:t>sources</a:t>
            </a:r>
          </a:p>
        </p:txBody>
      </p:sp>
      <p:sp>
        <p:nvSpPr>
          <p:cNvPr id="44" name="Rectangle 43"/>
          <p:cNvSpPr/>
          <p:nvPr/>
        </p:nvSpPr>
        <p:spPr>
          <a:xfrm>
            <a:off x="0" y="177225"/>
            <a:ext cx="9144000" cy="584775"/>
          </a:xfrm>
          <a:prstGeom prst="rect">
            <a:avLst/>
          </a:prstGeom>
        </p:spPr>
        <p:txBody>
          <a:bodyPr wrap="square">
            <a:spAutoFit/>
          </a:bodyPr>
          <a:lstStyle/>
          <a:p>
            <a:pPr algn="ctr"/>
            <a:r>
              <a:rPr lang="en-US" sz="3200" b="1" dirty="0" smtClean="0">
                <a:solidFill>
                  <a:srgbClr val="1F0092"/>
                </a:solidFill>
                <a:latin typeface="Garamond" pitchFamily="18" charset="0"/>
              </a:rPr>
              <a:t>Schematic Diagram of the Ultraviolet Spectrometer</a:t>
            </a:r>
            <a:endParaRPr lang="en-US" sz="3200" b="1" dirty="0">
              <a:solidFill>
                <a:srgbClr val="1F0092"/>
              </a:solidFill>
              <a:latin typeface="Garamond" pitchFamily="18" charset="0"/>
            </a:endParaRPr>
          </a:p>
        </p:txBody>
      </p:sp>
      <p:sp>
        <p:nvSpPr>
          <p:cNvPr id="45"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46" name="Rectangle 45"/>
          <p:cNvSpPr/>
          <p:nvPr/>
        </p:nvSpPr>
        <p:spPr>
          <a:xfrm>
            <a:off x="762000" y="5181600"/>
            <a:ext cx="8001000" cy="1015663"/>
          </a:xfrm>
          <a:prstGeom prst="rect">
            <a:avLst/>
          </a:prstGeom>
        </p:spPr>
        <p:txBody>
          <a:bodyPr wrap="square">
            <a:spAutoFit/>
          </a:bodyPr>
          <a:lstStyle/>
          <a:p>
            <a:pPr marL="1489075" lvl="2" indent="-457200"/>
            <a:r>
              <a:rPr lang="en-US" sz="2000" dirty="0" smtClean="0">
                <a:latin typeface="Book Antiqua" pitchFamily="18" charset="0"/>
              </a:rPr>
              <a:t>Two sources are required to scan the entire UV-VIS band:</a:t>
            </a:r>
          </a:p>
          <a:p>
            <a:pPr marL="2112963" lvl="3" indent="-457200">
              <a:buFontTx/>
              <a:buChar char="•"/>
            </a:pPr>
            <a:r>
              <a:rPr lang="en-US" sz="2000" dirty="0" smtClean="0">
                <a:latin typeface="Book Antiqua" pitchFamily="18" charset="0"/>
              </a:rPr>
              <a:t>Deuterium lamp – covers the UV – 200-330 nm</a:t>
            </a:r>
          </a:p>
          <a:p>
            <a:pPr marL="2112963" lvl="3" indent="-457200">
              <a:buFontTx/>
              <a:buChar char="•"/>
            </a:pPr>
            <a:r>
              <a:rPr lang="en-US" sz="2000" dirty="0" smtClean="0">
                <a:latin typeface="Book Antiqua" pitchFamily="18" charset="0"/>
              </a:rPr>
              <a:t>Tungsten lamp – covers 330-700 nm</a:t>
            </a:r>
            <a:endParaRPr lang="en-US" sz="2000" dirty="0">
              <a:latin typeface="Book Antiqua"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152400"/>
            <a:ext cx="5925084" cy="584775"/>
          </a:xfrm>
          <a:prstGeom prst="rect">
            <a:avLst/>
          </a:prstGeom>
        </p:spPr>
        <p:txBody>
          <a:bodyPr wrap="none">
            <a:spAutoFit/>
          </a:bodyPr>
          <a:lstStyle/>
          <a:p>
            <a:r>
              <a:rPr lang="en-US" sz="3200" b="1" dirty="0" smtClean="0">
                <a:solidFill>
                  <a:srgbClr val="1F0092"/>
                </a:solidFill>
                <a:latin typeface="Garamond" pitchFamily="18" charset="0"/>
              </a:rPr>
              <a:t>Applications of UV spectroscopy</a:t>
            </a:r>
            <a:endParaRPr lang="en-US" sz="3200" b="1" dirty="0">
              <a:solidFill>
                <a:srgbClr val="1F0092"/>
              </a:solidFill>
              <a:latin typeface="Garamond" pitchFamily="18" charset="0"/>
            </a:endParaRPr>
          </a:p>
        </p:txBody>
      </p:sp>
      <p:sp>
        <p:nvSpPr>
          <p:cNvPr id="5"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381000" y="1066800"/>
            <a:ext cx="8610600" cy="5416868"/>
          </a:xfrm>
          <a:prstGeom prst="rect">
            <a:avLst/>
          </a:prstGeom>
        </p:spPr>
        <p:txBody>
          <a:bodyPr wrap="square">
            <a:spAutoFit/>
          </a:bodyPr>
          <a:lstStyle/>
          <a:p>
            <a:pPr algn="just">
              <a:spcAft>
                <a:spcPts val="600"/>
              </a:spcAft>
            </a:pPr>
            <a:r>
              <a:rPr lang="en-US" sz="2400" dirty="0" smtClean="0">
                <a:solidFill>
                  <a:srgbClr val="C00000"/>
                </a:solidFill>
                <a:latin typeface="Book Antiqua" pitchFamily="18" charset="0"/>
              </a:rPr>
              <a:t>Functional Groups: </a:t>
            </a:r>
            <a:r>
              <a:rPr lang="en-US" sz="2400" dirty="0" smtClean="0">
                <a:solidFill>
                  <a:srgbClr val="1F0092"/>
                </a:solidFill>
                <a:latin typeface="Book Antiqua" pitchFamily="18" charset="0"/>
              </a:rPr>
              <a:t>UV spectroscopy is used to detect the presence or absence of </a:t>
            </a:r>
            <a:r>
              <a:rPr lang="en-US" sz="2400" dirty="0" err="1" smtClean="0">
                <a:solidFill>
                  <a:srgbClr val="1F0092"/>
                </a:solidFill>
                <a:latin typeface="Book Antiqua" pitchFamily="18" charset="0"/>
              </a:rPr>
              <a:t>chromophore</a:t>
            </a:r>
            <a:r>
              <a:rPr lang="en-US" sz="2400" dirty="0" smtClean="0">
                <a:solidFill>
                  <a:srgbClr val="1F0092"/>
                </a:solidFill>
                <a:latin typeface="Book Antiqua" pitchFamily="18" charset="0"/>
              </a:rPr>
              <a:t> in the compound. If the spectrum of a compound comes out to be transparent above 200 nm, it confirms the absence of a) Conjugation b) a carbonyl group c) Benzene or aromatic compound d) </a:t>
            </a:r>
            <a:r>
              <a:rPr lang="en-US" sz="2400" dirty="0" err="1" smtClean="0">
                <a:solidFill>
                  <a:srgbClr val="1F0092"/>
                </a:solidFill>
                <a:latin typeface="Book Antiqua" pitchFamily="18" charset="0"/>
              </a:rPr>
              <a:t>Bromo</a:t>
            </a:r>
            <a:r>
              <a:rPr lang="en-US" sz="2400" dirty="0" smtClean="0">
                <a:solidFill>
                  <a:srgbClr val="1F0092"/>
                </a:solidFill>
                <a:latin typeface="Book Antiqua" pitchFamily="18" charset="0"/>
              </a:rPr>
              <a:t> or </a:t>
            </a:r>
            <a:r>
              <a:rPr lang="en-US" sz="2400" dirty="0" err="1" smtClean="0">
                <a:solidFill>
                  <a:srgbClr val="1F0092"/>
                </a:solidFill>
                <a:latin typeface="Book Antiqua" pitchFamily="18" charset="0"/>
              </a:rPr>
              <a:t>iodo</a:t>
            </a:r>
            <a:r>
              <a:rPr lang="en-US" sz="2400" dirty="0" smtClean="0">
                <a:solidFill>
                  <a:srgbClr val="1F0092"/>
                </a:solidFill>
                <a:latin typeface="Book Antiqua" pitchFamily="18" charset="0"/>
              </a:rPr>
              <a:t> atoms.</a:t>
            </a:r>
          </a:p>
          <a:p>
            <a:pPr algn="just">
              <a:spcAft>
                <a:spcPts val="600"/>
              </a:spcAft>
            </a:pPr>
            <a:r>
              <a:rPr lang="en-US" sz="2400" dirty="0" smtClean="0">
                <a:solidFill>
                  <a:srgbClr val="C00000"/>
                </a:solidFill>
                <a:latin typeface="Book Antiqua" pitchFamily="18" charset="0"/>
              </a:rPr>
              <a:t>Extent of Conjugation: </a:t>
            </a:r>
            <a:r>
              <a:rPr lang="en-US" sz="2400" dirty="0" smtClean="0">
                <a:latin typeface="Book Antiqua" pitchFamily="18" charset="0"/>
              </a:rPr>
              <a:t>With the increase in double bonds the absorption shifts towards the longer wavelength. For instance if double bond is increased by 8 in the </a:t>
            </a:r>
            <a:r>
              <a:rPr lang="en-US" sz="2400" dirty="0" err="1" smtClean="0">
                <a:latin typeface="Book Antiqua" pitchFamily="18" charset="0"/>
              </a:rPr>
              <a:t>polyenes</a:t>
            </a:r>
            <a:r>
              <a:rPr lang="en-US" sz="2400" dirty="0" smtClean="0">
                <a:latin typeface="Book Antiqua" pitchFamily="18" charset="0"/>
              </a:rPr>
              <a:t> then the spectrum appears in the visible region.</a:t>
            </a:r>
          </a:p>
          <a:p>
            <a:pPr algn="just">
              <a:spcAft>
                <a:spcPts val="600"/>
              </a:spcAft>
            </a:pPr>
            <a:r>
              <a:rPr lang="en-US" sz="2400" dirty="0" smtClean="0">
                <a:solidFill>
                  <a:srgbClr val="C00000"/>
                </a:solidFill>
                <a:latin typeface="Book Antiqua" pitchFamily="18" charset="0"/>
              </a:rPr>
              <a:t>Geometrical isomers: </a:t>
            </a:r>
            <a:r>
              <a:rPr lang="en-US" sz="2400" i="1" dirty="0" err="1" smtClean="0">
                <a:latin typeface="Book Antiqua" pitchFamily="18" charset="0"/>
              </a:rPr>
              <a:t>cis</a:t>
            </a:r>
            <a:r>
              <a:rPr lang="en-US" sz="2400" dirty="0" smtClean="0">
                <a:latin typeface="Book Antiqua" pitchFamily="18" charset="0"/>
              </a:rPr>
              <a:t>-alkenes absorb at different wavelength than the t</a:t>
            </a:r>
            <a:r>
              <a:rPr lang="en-US" sz="2400" i="1" dirty="0" smtClean="0">
                <a:latin typeface="Book Antiqua" pitchFamily="18" charset="0"/>
              </a:rPr>
              <a:t>rans</a:t>
            </a:r>
            <a:r>
              <a:rPr lang="en-US" sz="2400" dirty="0" smtClean="0">
                <a:latin typeface="Book Antiqua" pitchFamily="18" charset="0"/>
              </a:rPr>
              <a:t>-alkenes. The </a:t>
            </a:r>
            <a:r>
              <a:rPr lang="en-US" sz="2400" dirty="0" err="1" smtClean="0">
                <a:latin typeface="Book Antiqua" pitchFamily="18" charset="0"/>
              </a:rPr>
              <a:t>cis</a:t>
            </a:r>
            <a:r>
              <a:rPr lang="en-US" sz="2400" dirty="0" smtClean="0">
                <a:latin typeface="Book Antiqua" pitchFamily="18" charset="0"/>
              </a:rPr>
              <a:t>-isomer suffers distortion and absorbs at lower wavelength as compared to trans-isomer.</a:t>
            </a:r>
            <a:endParaRPr lang="en-US" sz="2400" dirty="0" smtClean="0">
              <a:solidFill>
                <a:srgbClr val="1F0092"/>
              </a:solidFill>
              <a:latin typeface="Book Antiqua"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295400"/>
            <a:ext cx="8686800" cy="4154984"/>
          </a:xfrm>
          <a:prstGeom prst="rect">
            <a:avLst/>
          </a:prstGeom>
        </p:spPr>
        <p:txBody>
          <a:bodyPr wrap="square">
            <a:spAutoFit/>
          </a:bodyPr>
          <a:lstStyle/>
          <a:p>
            <a:pPr algn="just"/>
            <a:r>
              <a:rPr lang="en-US" sz="2400" dirty="0" smtClean="0">
                <a:solidFill>
                  <a:srgbClr val="C00000"/>
                </a:solidFill>
                <a:latin typeface="Book Antiqua" pitchFamily="18" charset="0"/>
              </a:rPr>
              <a:t>Estimation of the Purity: </a:t>
            </a:r>
            <a:r>
              <a:rPr lang="en-US" sz="2400" dirty="0" smtClean="0">
                <a:latin typeface="Book Antiqua" pitchFamily="18" charset="0"/>
              </a:rPr>
              <a:t>UV spectroscopy helps to estimate the purity of a substance. The intensity of the absorption in sample compared to the reference can be used for the relative calculation of the purity of the sample substance. </a:t>
            </a:r>
          </a:p>
          <a:p>
            <a:pPr algn="just"/>
            <a:r>
              <a:rPr lang="en-US" sz="2400" dirty="0" smtClean="0">
                <a:solidFill>
                  <a:srgbClr val="C00000"/>
                </a:solidFill>
                <a:latin typeface="Book Antiqua" pitchFamily="18" charset="0"/>
              </a:rPr>
              <a:t>Identification of an unknown compound: </a:t>
            </a:r>
            <a:r>
              <a:rPr lang="en-US" sz="2400" dirty="0" smtClean="0">
                <a:latin typeface="Book Antiqua" pitchFamily="18" charset="0"/>
              </a:rPr>
              <a:t>The spectrum of unknown compound is compared with a reference compound. If both the spectrums coincide then it confirms the identification of the unknown substance.</a:t>
            </a:r>
          </a:p>
          <a:p>
            <a:pPr algn="just"/>
            <a:r>
              <a:rPr lang="en-US" sz="2400" dirty="0" smtClean="0">
                <a:solidFill>
                  <a:srgbClr val="C00000"/>
                </a:solidFill>
                <a:latin typeface="Book Antiqua" pitchFamily="18" charset="0"/>
              </a:rPr>
              <a:t>Qualitative &amp; Quantitative Analysis: </a:t>
            </a:r>
            <a:r>
              <a:rPr lang="en-US" sz="2400" dirty="0" smtClean="0">
                <a:latin typeface="Book Antiqua" pitchFamily="18" charset="0"/>
              </a:rPr>
              <a:t>It can be used to find out molar concentration of solute under study qualitatively and quantitatively.</a:t>
            </a:r>
            <a:endParaRPr lang="en-US" sz="2400" dirty="0">
              <a:latin typeface="Book Antiqua" pitchFamily="18" charset="0"/>
            </a:endParaRPr>
          </a:p>
        </p:txBody>
      </p:sp>
      <p:sp>
        <p:nvSpPr>
          <p:cNvPr id="6" name="Rectangle 5"/>
          <p:cNvSpPr/>
          <p:nvPr/>
        </p:nvSpPr>
        <p:spPr>
          <a:xfrm>
            <a:off x="1676400" y="152400"/>
            <a:ext cx="5925084" cy="584775"/>
          </a:xfrm>
          <a:prstGeom prst="rect">
            <a:avLst/>
          </a:prstGeom>
        </p:spPr>
        <p:txBody>
          <a:bodyPr wrap="none">
            <a:spAutoFit/>
          </a:bodyPr>
          <a:lstStyle/>
          <a:p>
            <a:r>
              <a:rPr lang="en-US" sz="3200" b="1" dirty="0" smtClean="0">
                <a:solidFill>
                  <a:srgbClr val="1F0092"/>
                </a:solidFill>
                <a:latin typeface="Garamond" pitchFamily="18" charset="0"/>
              </a:rPr>
              <a:t>Applications of UV spectroscopy</a:t>
            </a:r>
            <a:endParaRPr lang="en-US" sz="3200" b="1" dirty="0">
              <a:solidFill>
                <a:srgbClr val="1F0092"/>
              </a:solidFill>
              <a:latin typeface="Garamond" pitchFamily="18" charset="0"/>
            </a:endParaRPr>
          </a:p>
        </p:txBody>
      </p:sp>
      <p:sp>
        <p:nvSpPr>
          <p:cNvPr id="7" name="Line 3"/>
          <p:cNvSpPr>
            <a:spLocks noChangeShapeType="1"/>
          </p:cNvSpPr>
          <p:nvPr/>
        </p:nvSpPr>
        <p:spPr bwMode="auto">
          <a:xfrm>
            <a:off x="152400"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63FA9B-E3B7-4727-BEFE-07D45F7DBC1A}" type="slidenum">
              <a:rPr lang="en-IN" smtClean="0"/>
              <a:pPr/>
              <a:t>68</a:t>
            </a:fld>
            <a:endParaRPr lang="en-IN"/>
          </a:p>
        </p:txBody>
      </p:sp>
      <p:pic>
        <p:nvPicPr>
          <p:cNvPr id="257026" name="Picture 2" descr="Characterization of nanopartical"/>
          <p:cNvPicPr>
            <a:picLocks noChangeAspect="1" noChangeArrowheads="1"/>
          </p:cNvPicPr>
          <p:nvPr/>
        </p:nvPicPr>
        <p:blipFill>
          <a:blip r:embed="rId2" cstate="print"/>
          <a:srcRect/>
          <a:stretch>
            <a:fillRect/>
          </a:stretch>
        </p:blipFill>
        <p:spPr bwMode="auto">
          <a:xfrm>
            <a:off x="0" y="-1"/>
            <a:ext cx="8964488" cy="6730393"/>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63FA9B-E3B7-4727-BEFE-07D45F7DBC1A}" type="slidenum">
              <a:rPr lang="en-IN" smtClean="0"/>
              <a:pPr/>
              <a:t>69</a:t>
            </a:fld>
            <a:endParaRPr lang="en-IN"/>
          </a:p>
        </p:txBody>
      </p:sp>
      <p:pic>
        <p:nvPicPr>
          <p:cNvPr id="258050" name="Picture 2" descr="Characterization of nanopartical"/>
          <p:cNvPicPr>
            <a:picLocks noChangeAspect="1" noChangeArrowheads="1"/>
          </p:cNvPicPr>
          <p:nvPr/>
        </p:nvPicPr>
        <p:blipFill>
          <a:blip r:embed="rId2" cstate="print"/>
          <a:srcRect/>
          <a:stretch>
            <a:fillRect/>
          </a:stretch>
        </p:blipFill>
        <p:spPr bwMode="auto">
          <a:xfrm>
            <a:off x="0" y="0"/>
            <a:ext cx="8892480" cy="667633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The Scanning Electron Microscope&#10; "/>
          <p:cNvPicPr>
            <a:picLocks noChangeAspect="1" noChangeArrowheads="1"/>
          </p:cNvPicPr>
          <p:nvPr/>
        </p:nvPicPr>
        <p:blipFill>
          <a:blip r:embed="rId2" cstate="print"/>
          <a:srcRect l="3596" t="27919" r="1116" b="2634"/>
          <a:stretch>
            <a:fillRect/>
          </a:stretch>
        </p:blipFill>
        <p:spPr bwMode="auto">
          <a:xfrm>
            <a:off x="457200" y="1447800"/>
            <a:ext cx="8355724" cy="4572000"/>
          </a:xfrm>
          <a:prstGeom prst="rect">
            <a:avLst/>
          </a:prstGeom>
          <a:noFill/>
        </p:spPr>
      </p:pic>
      <p:sp>
        <p:nvSpPr>
          <p:cNvPr id="5" name="Rectangle 4"/>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SEM Instruments</a:t>
            </a:r>
            <a:endParaRPr lang="en-US" sz="2800" b="1" dirty="0">
              <a:solidFill>
                <a:srgbClr val="0000FF"/>
              </a:solidFill>
              <a:latin typeface="Book Antiqua" pitchFamily="18" charset="0"/>
            </a:endParaRPr>
          </a:p>
        </p:txBody>
      </p:sp>
      <p:sp>
        <p:nvSpPr>
          <p:cNvPr id="6"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52400"/>
            <a:ext cx="8686800" cy="584775"/>
          </a:xfrm>
          <a:prstGeom prst="rect">
            <a:avLst/>
          </a:prstGeom>
        </p:spPr>
        <p:txBody>
          <a:bodyPr wrap="square">
            <a:spAutoFit/>
          </a:bodyPr>
          <a:lstStyle/>
          <a:p>
            <a:pPr algn="ctr"/>
            <a:r>
              <a:rPr lang="en-US" sz="3200" b="1" dirty="0" smtClean="0">
                <a:solidFill>
                  <a:srgbClr val="1F0092"/>
                </a:solidFill>
                <a:latin typeface="Garamond" pitchFamily="18" charset="0"/>
              </a:rPr>
              <a:t>Principle </a:t>
            </a:r>
            <a:endParaRPr lang="en-US" sz="3200" b="1" dirty="0">
              <a:solidFill>
                <a:srgbClr val="1F0092"/>
              </a:solidFill>
              <a:latin typeface="Garamond" pitchFamily="18" charset="0"/>
            </a:endParaRPr>
          </a:p>
        </p:txBody>
      </p:sp>
      <p:sp>
        <p:nvSpPr>
          <p:cNvPr id="5"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304800" y="914400"/>
            <a:ext cx="8686800" cy="2169825"/>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1F0092"/>
                </a:solidFill>
                <a:latin typeface="Book Antiqua" pitchFamily="18" charset="0"/>
              </a:rPr>
              <a:t>In IR spectroscopy the changes in the vibrational energy depends upon</a:t>
            </a:r>
          </a:p>
          <a:p>
            <a:pPr marL="914400" indent="-914400" algn="just">
              <a:spcAft>
                <a:spcPts val="600"/>
              </a:spcAft>
            </a:pPr>
            <a:r>
              <a:rPr lang="en-US" sz="2400" dirty="0" smtClean="0">
                <a:solidFill>
                  <a:srgbClr val="1F0092"/>
                </a:solidFill>
                <a:latin typeface="Book Antiqua" pitchFamily="18" charset="0"/>
              </a:rPr>
              <a:t>         </a:t>
            </a:r>
            <a:r>
              <a:rPr lang="en-US" sz="2400" dirty="0" err="1" smtClean="0">
                <a:solidFill>
                  <a:srgbClr val="1F0092"/>
                </a:solidFill>
                <a:latin typeface="Book Antiqua" pitchFamily="18" charset="0"/>
              </a:rPr>
              <a:t>i</a:t>
            </a:r>
            <a:r>
              <a:rPr lang="en-US" sz="2400" dirty="0" smtClean="0">
                <a:solidFill>
                  <a:srgbClr val="1F0092"/>
                </a:solidFill>
                <a:latin typeface="Book Antiqua" pitchFamily="18" charset="0"/>
              </a:rPr>
              <a:t>) Mass of the atoms present in a molecule.</a:t>
            </a:r>
          </a:p>
          <a:p>
            <a:pPr marL="914400" indent="-914400" algn="just">
              <a:spcAft>
                <a:spcPts val="600"/>
              </a:spcAft>
            </a:pPr>
            <a:r>
              <a:rPr lang="en-US" sz="2400" dirty="0" smtClean="0">
                <a:solidFill>
                  <a:srgbClr val="1F0092"/>
                </a:solidFill>
                <a:latin typeface="Book Antiqua" pitchFamily="18" charset="0"/>
              </a:rPr>
              <a:t>        ii) Strength of the bonds.</a:t>
            </a:r>
          </a:p>
          <a:p>
            <a:pPr marL="914400" indent="-914400" algn="just">
              <a:spcAft>
                <a:spcPts val="600"/>
              </a:spcAft>
            </a:pPr>
            <a:r>
              <a:rPr lang="en-US" sz="2400" dirty="0" smtClean="0">
                <a:solidFill>
                  <a:srgbClr val="1F0092"/>
                </a:solidFill>
                <a:latin typeface="Book Antiqua" pitchFamily="18" charset="0"/>
              </a:rPr>
              <a:t>       iii)Arrangement of atoms within the molecule.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52400"/>
            <a:ext cx="8686800" cy="584775"/>
          </a:xfrm>
          <a:prstGeom prst="rect">
            <a:avLst/>
          </a:prstGeom>
        </p:spPr>
        <p:txBody>
          <a:bodyPr wrap="square">
            <a:spAutoFit/>
          </a:bodyPr>
          <a:lstStyle/>
          <a:p>
            <a:pPr algn="ctr"/>
            <a:r>
              <a:rPr lang="en-US" sz="3200" b="1" dirty="0" smtClean="0">
                <a:solidFill>
                  <a:srgbClr val="1F0092"/>
                </a:solidFill>
                <a:latin typeface="Garamond" pitchFamily="18" charset="0"/>
              </a:rPr>
              <a:t>Theory </a:t>
            </a:r>
            <a:endParaRPr lang="en-US" sz="3200" b="1" dirty="0">
              <a:solidFill>
                <a:srgbClr val="1F0092"/>
              </a:solidFill>
              <a:latin typeface="Garamond" pitchFamily="18" charset="0"/>
            </a:endParaRPr>
          </a:p>
        </p:txBody>
      </p:sp>
      <p:sp>
        <p:nvSpPr>
          <p:cNvPr id="5"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152400" y="981700"/>
            <a:ext cx="8839200" cy="6017032"/>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1F0092"/>
                </a:solidFill>
                <a:latin typeface="Book Antiqua" pitchFamily="18" charset="0"/>
              </a:rPr>
              <a:t>When a molecule absorb radiation with a frequency less than 100 cm</a:t>
            </a:r>
            <a:r>
              <a:rPr lang="en-US" sz="2400" baseline="30000" dirty="0" smtClean="0">
                <a:solidFill>
                  <a:srgbClr val="1F0092"/>
                </a:solidFill>
                <a:latin typeface="Book Antiqua" pitchFamily="18" charset="0"/>
              </a:rPr>
              <a:t>-1</a:t>
            </a:r>
            <a:r>
              <a:rPr lang="en-US" sz="2400" dirty="0" smtClean="0">
                <a:solidFill>
                  <a:srgbClr val="1F0092"/>
                </a:solidFill>
                <a:latin typeface="Book Antiqua" pitchFamily="18" charset="0"/>
              </a:rPr>
              <a:t>, molecular rotation takes place.</a:t>
            </a:r>
          </a:p>
          <a:p>
            <a:pPr marL="365760" indent="-365760" algn="just">
              <a:spcAft>
                <a:spcPts val="600"/>
              </a:spcAft>
              <a:buFont typeface="Wingdings" pitchFamily="2" charset="2"/>
              <a:buChar char="Ø"/>
            </a:pPr>
            <a:r>
              <a:rPr lang="en-US" sz="2400" dirty="0" smtClean="0">
                <a:solidFill>
                  <a:srgbClr val="1F0092"/>
                </a:solidFill>
                <a:latin typeface="Book Antiqua" pitchFamily="18" charset="0"/>
              </a:rPr>
              <a:t>If a molecule absorb more energetic radiation in  the region of 10</a:t>
            </a:r>
            <a:r>
              <a:rPr lang="en-US" sz="2400" baseline="30000" dirty="0" smtClean="0">
                <a:solidFill>
                  <a:srgbClr val="1F0092"/>
                </a:solidFill>
                <a:latin typeface="Book Antiqua" pitchFamily="18" charset="0"/>
              </a:rPr>
              <a:t>4</a:t>
            </a:r>
            <a:r>
              <a:rPr lang="en-US" sz="2400" dirty="0" smtClean="0">
                <a:solidFill>
                  <a:srgbClr val="1F0092"/>
                </a:solidFill>
                <a:latin typeface="Book Antiqua" pitchFamily="18" charset="0"/>
              </a:rPr>
              <a:t> to 10</a:t>
            </a:r>
            <a:r>
              <a:rPr lang="en-US" sz="2400" baseline="30000" dirty="0" smtClean="0">
                <a:solidFill>
                  <a:srgbClr val="1F0092"/>
                </a:solidFill>
                <a:latin typeface="Book Antiqua" pitchFamily="18" charset="0"/>
              </a:rPr>
              <a:t>2</a:t>
            </a:r>
            <a:r>
              <a:rPr lang="en-US" sz="2400" dirty="0" smtClean="0">
                <a:solidFill>
                  <a:srgbClr val="1F0092"/>
                </a:solidFill>
                <a:latin typeface="Book Antiqua" pitchFamily="18" charset="0"/>
              </a:rPr>
              <a:t> cm</a:t>
            </a:r>
            <a:r>
              <a:rPr lang="en-US" sz="2400" baseline="30000" dirty="0" smtClean="0">
                <a:solidFill>
                  <a:srgbClr val="1F0092"/>
                </a:solidFill>
                <a:latin typeface="Book Antiqua" pitchFamily="18" charset="0"/>
              </a:rPr>
              <a:t>-1</a:t>
            </a:r>
            <a:r>
              <a:rPr lang="en-US" sz="2400" dirty="0" smtClean="0">
                <a:solidFill>
                  <a:srgbClr val="1F0092"/>
                </a:solidFill>
                <a:latin typeface="Book Antiqua" pitchFamily="18" charset="0"/>
              </a:rPr>
              <a:t>, molecular vibration takes place.</a:t>
            </a:r>
          </a:p>
          <a:p>
            <a:pPr marL="365760" indent="-365760" algn="just">
              <a:spcAft>
                <a:spcPts val="600"/>
              </a:spcAft>
              <a:buFont typeface="Wingdings" pitchFamily="2" charset="2"/>
              <a:buChar char="Ø"/>
            </a:pPr>
            <a:r>
              <a:rPr lang="en-US" sz="2400" b="1" dirty="0" smtClean="0">
                <a:solidFill>
                  <a:srgbClr val="FF0000"/>
                </a:solidFill>
                <a:latin typeface="Book Antiqua" pitchFamily="18" charset="0"/>
              </a:rPr>
              <a:t>A single vibrational energy change is accompanied by a large number of rotational energy changes &amp; the vibrational spectra appear as vibrational and rotational bands.</a:t>
            </a:r>
          </a:p>
          <a:p>
            <a:pPr marL="365760" indent="-365760" algn="just">
              <a:spcAft>
                <a:spcPts val="600"/>
              </a:spcAft>
              <a:buFont typeface="Wingdings" pitchFamily="2" charset="2"/>
              <a:buChar char="Ø"/>
            </a:pPr>
            <a:r>
              <a:rPr lang="en-US" sz="2400" dirty="0" smtClean="0">
                <a:solidFill>
                  <a:srgbClr val="1F0092"/>
                </a:solidFill>
                <a:latin typeface="Book Antiqua" pitchFamily="18" charset="0"/>
              </a:rPr>
              <a:t>There are three main process by which a molecule can absorb radiation, each of these route involve an increase of energy which is proportional to the absorbed light.</a:t>
            </a:r>
          </a:p>
          <a:p>
            <a:pPr marL="365760" indent="-365760" algn="just">
              <a:spcAft>
                <a:spcPts val="600"/>
              </a:spcAft>
            </a:pPr>
            <a:r>
              <a:rPr lang="en-US" sz="2400" dirty="0" smtClean="0">
                <a:solidFill>
                  <a:srgbClr val="1F0092"/>
                </a:solidFill>
                <a:latin typeface="Book Antiqua" pitchFamily="18" charset="0"/>
              </a:rPr>
              <a:t>     </a:t>
            </a:r>
            <a:r>
              <a:rPr lang="en-US" sz="2400" dirty="0" err="1" smtClean="0">
                <a:solidFill>
                  <a:srgbClr val="1F0092"/>
                </a:solidFill>
                <a:latin typeface="Book Antiqua" pitchFamily="18" charset="0"/>
              </a:rPr>
              <a:t>i</a:t>
            </a:r>
            <a:r>
              <a:rPr lang="en-US" sz="2400" dirty="0" smtClean="0">
                <a:solidFill>
                  <a:srgbClr val="1F0092"/>
                </a:solidFill>
                <a:latin typeface="Book Antiqua" pitchFamily="18" charset="0"/>
              </a:rPr>
              <a:t>) First route occurs when absorption of radiation leads to a higher rotational energy level in a rotational transition.</a:t>
            </a:r>
          </a:p>
          <a:p>
            <a:pPr marL="365760" indent="-365760" algn="just">
              <a:spcAft>
                <a:spcPts val="600"/>
              </a:spcAft>
            </a:pPr>
            <a:r>
              <a:rPr lang="en-US" sz="2400" dirty="0" smtClean="0">
                <a:solidFill>
                  <a:srgbClr val="1F0092"/>
                </a:solidFill>
                <a:latin typeface="Book Antiqua" pitchFamily="18" charset="0"/>
              </a:rPr>
              <a:t>    ii) second occurs when absorption of radiation leads to a higher vibrational energy level in a vibrational transition.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152400"/>
            <a:ext cx="8686800" cy="584775"/>
          </a:xfrm>
          <a:prstGeom prst="rect">
            <a:avLst/>
          </a:prstGeom>
        </p:spPr>
        <p:txBody>
          <a:bodyPr wrap="square">
            <a:spAutoFit/>
          </a:bodyPr>
          <a:lstStyle/>
          <a:p>
            <a:pPr algn="ctr"/>
            <a:r>
              <a:rPr lang="en-US" sz="3200" b="1" dirty="0" smtClean="0">
                <a:solidFill>
                  <a:srgbClr val="1F0092"/>
                </a:solidFill>
                <a:latin typeface="Garamond" pitchFamily="18" charset="0"/>
              </a:rPr>
              <a:t>Theory </a:t>
            </a:r>
            <a:endParaRPr lang="en-US" sz="3200" b="1" dirty="0">
              <a:solidFill>
                <a:srgbClr val="1F0092"/>
              </a:solidFill>
              <a:latin typeface="Garamond" pitchFamily="18" charset="0"/>
            </a:endParaRPr>
          </a:p>
        </p:txBody>
      </p:sp>
      <p:sp>
        <p:nvSpPr>
          <p:cNvPr id="6"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152400" y="988635"/>
            <a:ext cx="8686800" cy="3354765"/>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1F0092"/>
                </a:solidFill>
                <a:latin typeface="Book Antiqua" pitchFamily="18" charset="0"/>
              </a:rPr>
              <a:t>Two criteria must be satisfied by a molecule for the absorption of IR radiation.</a:t>
            </a:r>
          </a:p>
          <a:p>
            <a:pPr marL="365760" indent="-365760" algn="just">
              <a:spcAft>
                <a:spcPts val="600"/>
              </a:spcAft>
              <a:buFont typeface="Wingdings" pitchFamily="2" charset="2"/>
              <a:buChar char="Ø"/>
            </a:pPr>
            <a:r>
              <a:rPr lang="en-US" sz="2400" dirty="0" err="1" smtClean="0">
                <a:solidFill>
                  <a:srgbClr val="1F0092"/>
                </a:solidFill>
                <a:latin typeface="Book Antiqua" pitchFamily="18" charset="0"/>
              </a:rPr>
              <a:t>i</a:t>
            </a:r>
            <a:r>
              <a:rPr lang="en-US" sz="2400" dirty="0" smtClean="0">
                <a:solidFill>
                  <a:srgbClr val="1F0092"/>
                </a:solidFill>
                <a:latin typeface="Book Antiqua" pitchFamily="18" charset="0"/>
              </a:rPr>
              <a:t>) the molecule should possess vibrational and rotational frequency.</a:t>
            </a:r>
          </a:p>
          <a:p>
            <a:pPr marL="365760" indent="-365760" algn="just">
              <a:spcAft>
                <a:spcPts val="600"/>
              </a:spcAft>
              <a:buFont typeface="Wingdings" pitchFamily="2" charset="2"/>
              <a:buChar char="Ø"/>
            </a:pPr>
            <a:r>
              <a:rPr lang="en-US" sz="2400" dirty="0" smtClean="0">
                <a:solidFill>
                  <a:srgbClr val="1F0092"/>
                </a:solidFill>
                <a:latin typeface="Book Antiqua" pitchFamily="18" charset="0"/>
              </a:rPr>
              <a:t>ii) the molecule must give rise to asymmetrical charge distribution.</a:t>
            </a:r>
          </a:p>
          <a:p>
            <a:pPr marL="365760" indent="-365760" algn="just">
              <a:spcAft>
                <a:spcPts val="600"/>
              </a:spcAft>
              <a:buFont typeface="Wingdings" pitchFamily="2" charset="2"/>
              <a:buChar char="Ø"/>
            </a:pPr>
            <a:r>
              <a:rPr lang="en-US" sz="2400" dirty="0" smtClean="0">
                <a:solidFill>
                  <a:srgbClr val="1F0092"/>
                </a:solidFill>
                <a:latin typeface="Book Antiqua" pitchFamily="18" charset="0"/>
              </a:rPr>
              <a:t>Three main type of absorption bands occurs in IR spectra.</a:t>
            </a:r>
          </a:p>
          <a:p>
            <a:pPr marL="365760" indent="-365760" algn="just">
              <a:spcAft>
                <a:spcPts val="600"/>
              </a:spcAft>
              <a:buFont typeface="Wingdings" pitchFamily="2" charset="2"/>
              <a:buChar char="Ø"/>
            </a:pPr>
            <a:r>
              <a:rPr lang="en-US" sz="2400" dirty="0" err="1" smtClean="0">
                <a:solidFill>
                  <a:srgbClr val="1F0092"/>
                </a:solidFill>
                <a:latin typeface="Book Antiqua" pitchFamily="18" charset="0"/>
              </a:rPr>
              <a:t>i</a:t>
            </a:r>
            <a:r>
              <a:rPr lang="en-US" sz="2400" dirty="0" smtClean="0">
                <a:solidFill>
                  <a:srgbClr val="1F0092"/>
                </a:solidFill>
                <a:latin typeface="Book Antiqua" pitchFamily="18" charset="0"/>
              </a:rPr>
              <a:t>) Fundamental ; ii) Overtone; iii) Combinational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762000" y="1143000"/>
            <a:ext cx="7318965" cy="5120640"/>
          </a:xfrm>
          <a:prstGeom prst="rect">
            <a:avLst/>
          </a:prstGeom>
          <a:noFill/>
          <a:ln w="9525">
            <a:noFill/>
            <a:miter lim="800000"/>
            <a:headEnd/>
            <a:tailEnd/>
          </a:ln>
        </p:spPr>
      </p:pic>
      <p:sp>
        <p:nvSpPr>
          <p:cNvPr id="5" name="Rectangle 4"/>
          <p:cNvSpPr/>
          <p:nvPr/>
        </p:nvSpPr>
        <p:spPr>
          <a:xfrm>
            <a:off x="76200" y="152400"/>
            <a:ext cx="9067800" cy="584775"/>
          </a:xfrm>
          <a:prstGeom prst="rect">
            <a:avLst/>
          </a:prstGeom>
        </p:spPr>
        <p:txBody>
          <a:bodyPr wrap="square">
            <a:spAutoFit/>
          </a:bodyPr>
          <a:lstStyle/>
          <a:p>
            <a:pPr algn="ctr"/>
            <a:r>
              <a:rPr lang="en-US" sz="3200" b="1" dirty="0" smtClean="0">
                <a:solidFill>
                  <a:srgbClr val="1F0092"/>
                </a:solidFill>
                <a:latin typeface="Garamond" pitchFamily="18" charset="0"/>
              </a:rPr>
              <a:t>Type of Vibration</a:t>
            </a:r>
            <a:endParaRPr lang="en-US" sz="3200" b="1" dirty="0">
              <a:solidFill>
                <a:srgbClr val="1F0092"/>
              </a:solidFill>
              <a:latin typeface="Garamond" pitchFamily="18" charset="0"/>
            </a:endParaRPr>
          </a:p>
        </p:txBody>
      </p:sp>
      <p:sp>
        <p:nvSpPr>
          <p:cNvPr id="6"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762000" y="1203960"/>
            <a:ext cx="7410334" cy="5577840"/>
          </a:xfrm>
          <a:prstGeom prst="rect">
            <a:avLst/>
          </a:prstGeom>
          <a:noFill/>
          <a:ln w="9525">
            <a:noFill/>
            <a:miter lim="800000"/>
            <a:headEnd/>
            <a:tailEnd/>
          </a:ln>
        </p:spPr>
      </p:pic>
      <p:sp>
        <p:nvSpPr>
          <p:cNvPr id="5" name="Rectangle 4"/>
          <p:cNvSpPr/>
          <p:nvPr/>
        </p:nvSpPr>
        <p:spPr>
          <a:xfrm>
            <a:off x="76200" y="152400"/>
            <a:ext cx="9067800" cy="584775"/>
          </a:xfrm>
          <a:prstGeom prst="rect">
            <a:avLst/>
          </a:prstGeom>
        </p:spPr>
        <p:txBody>
          <a:bodyPr wrap="square">
            <a:spAutoFit/>
          </a:bodyPr>
          <a:lstStyle/>
          <a:p>
            <a:pPr algn="ctr"/>
            <a:r>
              <a:rPr lang="en-US" sz="3200" b="1" dirty="0" smtClean="0">
                <a:solidFill>
                  <a:srgbClr val="1F0092"/>
                </a:solidFill>
                <a:latin typeface="Garamond" pitchFamily="18" charset="0"/>
              </a:rPr>
              <a:t>Type of Vibration</a:t>
            </a:r>
            <a:endParaRPr lang="en-US" sz="3200" b="1" dirty="0">
              <a:solidFill>
                <a:srgbClr val="1F0092"/>
              </a:solidFill>
              <a:latin typeface="Garamond" pitchFamily="18" charset="0"/>
            </a:endParaRPr>
          </a:p>
        </p:txBody>
      </p:sp>
      <p:sp>
        <p:nvSpPr>
          <p:cNvPr id="6"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5" name="Rectangle 4"/>
          <p:cNvSpPr/>
          <p:nvPr/>
        </p:nvSpPr>
        <p:spPr>
          <a:xfrm>
            <a:off x="3071802" y="142852"/>
            <a:ext cx="2582758" cy="584775"/>
          </a:xfrm>
          <a:prstGeom prst="rect">
            <a:avLst/>
          </a:prstGeom>
        </p:spPr>
        <p:txBody>
          <a:bodyPr wrap="none">
            <a:spAutoFit/>
          </a:bodyPr>
          <a:lstStyle/>
          <a:p>
            <a:r>
              <a:rPr lang="en-US" sz="3200" b="1" dirty="0" smtClean="0">
                <a:solidFill>
                  <a:srgbClr val="1F0092"/>
                </a:solidFill>
                <a:latin typeface="Garamond" pitchFamily="18" charset="0"/>
              </a:rPr>
              <a:t>Applications: </a:t>
            </a:r>
            <a:endParaRPr lang="en-IN" sz="3200" dirty="0"/>
          </a:p>
        </p:txBody>
      </p:sp>
      <p:sp>
        <p:nvSpPr>
          <p:cNvPr id="6" name="Rectangle 5"/>
          <p:cNvSpPr/>
          <p:nvPr/>
        </p:nvSpPr>
        <p:spPr>
          <a:xfrm>
            <a:off x="152400" y="1066800"/>
            <a:ext cx="8839200" cy="2616101"/>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latin typeface="Centaur" pitchFamily="18" charset="0"/>
              </a:rPr>
              <a:t>Function groups determination and identification.</a:t>
            </a:r>
          </a:p>
          <a:p>
            <a:pPr marL="365760" indent="-365760" algn="just">
              <a:spcAft>
                <a:spcPts val="600"/>
              </a:spcAft>
              <a:buFont typeface="Wingdings" pitchFamily="2" charset="2"/>
              <a:buChar char="Ø"/>
            </a:pPr>
            <a:r>
              <a:rPr lang="en-US" sz="2400" dirty="0" smtClean="0">
                <a:latin typeface="Centaur" pitchFamily="18" charset="0"/>
              </a:rPr>
              <a:t>Distinction Between 2-Types of </a:t>
            </a:r>
            <a:r>
              <a:rPr lang="en-US" sz="2400" dirty="0" smtClean="0">
                <a:latin typeface="Centaur" pitchFamily="18" charset="0"/>
              </a:rPr>
              <a:t>H-bonding: Intermolecular and </a:t>
            </a:r>
            <a:r>
              <a:rPr lang="en-US" sz="2400" dirty="0" err="1" smtClean="0">
                <a:latin typeface="Centaur" pitchFamily="18" charset="0"/>
              </a:rPr>
              <a:t>Intramolecular</a:t>
            </a:r>
            <a:r>
              <a:rPr lang="en-US" sz="2400" dirty="0" smtClean="0">
                <a:latin typeface="Centaur" pitchFamily="18" charset="0"/>
              </a:rPr>
              <a:t> H-bonding.</a:t>
            </a:r>
            <a:endParaRPr lang="en-US" sz="2400" dirty="0" smtClean="0">
              <a:latin typeface="Centaur" pitchFamily="18" charset="0"/>
            </a:endParaRPr>
          </a:p>
          <a:p>
            <a:pPr marL="365760" indent="-365760" algn="just">
              <a:spcAft>
                <a:spcPts val="600"/>
              </a:spcAft>
              <a:buFont typeface="Wingdings" pitchFamily="2" charset="2"/>
              <a:buChar char="Ø"/>
            </a:pPr>
            <a:r>
              <a:rPr lang="en-US" sz="2400" dirty="0" err="1" smtClean="0">
                <a:latin typeface="Centaur" pitchFamily="18" charset="0"/>
              </a:rPr>
              <a:t>Quantative</a:t>
            </a:r>
            <a:r>
              <a:rPr lang="en-US" sz="2400" dirty="0" smtClean="0">
                <a:latin typeface="Centaur" pitchFamily="18" charset="0"/>
              </a:rPr>
              <a:t> Analysis of compounds presents in a mixture.</a:t>
            </a:r>
            <a:r>
              <a:rPr lang="en-US" sz="2400" dirty="0" smtClean="0">
                <a:latin typeface="Centaur" pitchFamily="18" charset="0"/>
              </a:rPr>
              <a:t> </a:t>
            </a:r>
            <a:endParaRPr lang="en-US" sz="2400" dirty="0" smtClean="0">
              <a:latin typeface="Centaur" pitchFamily="18" charset="0"/>
            </a:endParaRPr>
          </a:p>
          <a:p>
            <a:pPr marL="365760" indent="-365760" algn="just">
              <a:spcAft>
                <a:spcPts val="600"/>
              </a:spcAft>
              <a:buFont typeface="Wingdings" pitchFamily="2" charset="2"/>
              <a:buChar char="Ø"/>
            </a:pPr>
            <a:r>
              <a:rPr lang="en-US" sz="2400" dirty="0" smtClean="0">
                <a:latin typeface="Centaur" pitchFamily="18" charset="0"/>
              </a:rPr>
              <a:t>Find out the </a:t>
            </a:r>
            <a:r>
              <a:rPr lang="en-US" sz="2400" dirty="0" err="1" smtClean="0">
                <a:latin typeface="Centaur" pitchFamily="18" charset="0"/>
              </a:rPr>
              <a:t>Keto-enol</a:t>
            </a:r>
            <a:r>
              <a:rPr lang="en-US" sz="2400" dirty="0" smtClean="0">
                <a:latin typeface="Centaur" pitchFamily="18" charset="0"/>
              </a:rPr>
              <a:t> </a:t>
            </a:r>
            <a:r>
              <a:rPr lang="en-US" sz="2400" dirty="0" err="1" smtClean="0">
                <a:latin typeface="Centaur" pitchFamily="18" charset="0"/>
              </a:rPr>
              <a:t>Tautomerism</a:t>
            </a:r>
            <a:r>
              <a:rPr lang="en-US" sz="2400" dirty="0" smtClean="0">
                <a:latin typeface="Centaur" pitchFamily="18" charset="0"/>
              </a:rPr>
              <a:t>.</a:t>
            </a:r>
          </a:p>
          <a:p>
            <a:pPr marL="365760" indent="-365760" algn="just">
              <a:spcAft>
                <a:spcPts val="600"/>
              </a:spcAft>
              <a:buFont typeface="Wingdings" pitchFamily="2" charset="2"/>
              <a:buChar char="Ø"/>
            </a:pPr>
            <a:r>
              <a:rPr lang="en-US" sz="2400" dirty="0" smtClean="0">
                <a:latin typeface="Centaur" pitchFamily="18" charset="0"/>
              </a:rPr>
              <a:t>Monitor to reaction progress and product formation.</a:t>
            </a:r>
            <a:endParaRPr lang="en-US" sz="2400" dirty="0" smtClean="0">
              <a:latin typeface="Centaur"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63FA9B-E3B7-4727-BEFE-07D45F7DBC1A}" type="slidenum">
              <a:rPr lang="en-IN" smtClean="0"/>
              <a:pPr/>
              <a:t>76</a:t>
            </a:fld>
            <a:endParaRPr lang="en-IN"/>
          </a:p>
        </p:txBody>
      </p:sp>
      <p:pic>
        <p:nvPicPr>
          <p:cNvPr id="259074" name="Picture 2" descr="Characterization of nanopartical"/>
          <p:cNvPicPr>
            <a:picLocks noChangeAspect="1" noChangeArrowheads="1"/>
          </p:cNvPicPr>
          <p:nvPr/>
        </p:nvPicPr>
        <p:blipFill>
          <a:blip r:embed="rId2" cstate="print"/>
          <a:srcRect/>
          <a:stretch>
            <a:fillRect/>
          </a:stretch>
        </p:blipFill>
        <p:spPr bwMode="auto">
          <a:xfrm>
            <a:off x="0" y="0"/>
            <a:ext cx="8883196" cy="666936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Image result for ir stretching frequencies"/>
          <p:cNvPicPr>
            <a:picLocks noChangeAspect="1" noChangeArrowheads="1"/>
          </p:cNvPicPr>
          <p:nvPr/>
        </p:nvPicPr>
        <p:blipFill>
          <a:blip r:embed="rId2" cstate="print"/>
          <a:srcRect/>
          <a:stretch>
            <a:fillRect/>
          </a:stretch>
        </p:blipFill>
        <p:spPr bwMode="auto">
          <a:xfrm>
            <a:off x="129560" y="1371600"/>
            <a:ext cx="8862040" cy="4754880"/>
          </a:xfrm>
          <a:prstGeom prst="rect">
            <a:avLst/>
          </a:prstGeom>
          <a:noFill/>
        </p:spPr>
      </p:pic>
      <p:sp>
        <p:nvSpPr>
          <p:cNvPr id="5"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76200" y="152400"/>
            <a:ext cx="9067800" cy="584775"/>
          </a:xfrm>
          <a:prstGeom prst="rect">
            <a:avLst/>
          </a:prstGeom>
        </p:spPr>
        <p:txBody>
          <a:bodyPr wrap="square">
            <a:spAutoFit/>
          </a:bodyPr>
          <a:lstStyle/>
          <a:p>
            <a:pPr algn="ctr"/>
            <a:r>
              <a:rPr lang="en-US" sz="3200" b="1" dirty="0" smtClean="0">
                <a:solidFill>
                  <a:srgbClr val="1F0092"/>
                </a:solidFill>
                <a:latin typeface="Garamond" pitchFamily="18" charset="0"/>
              </a:rPr>
              <a:t>Applications: Compounds Identification</a:t>
            </a:r>
            <a:endParaRPr lang="en-US" sz="3200" b="1" dirty="0">
              <a:solidFill>
                <a:srgbClr val="1F0092"/>
              </a:solidFill>
              <a:latin typeface="Garamond"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76200" y="152400"/>
            <a:ext cx="9067800" cy="584775"/>
          </a:xfrm>
          <a:prstGeom prst="rect">
            <a:avLst/>
          </a:prstGeom>
        </p:spPr>
        <p:txBody>
          <a:bodyPr wrap="square">
            <a:spAutoFit/>
          </a:bodyPr>
          <a:lstStyle/>
          <a:p>
            <a:pPr algn="ctr"/>
            <a:r>
              <a:rPr lang="en-US" sz="3200" b="1" dirty="0" smtClean="0">
                <a:solidFill>
                  <a:srgbClr val="1F0092"/>
                </a:solidFill>
                <a:latin typeface="Garamond" pitchFamily="18" charset="0"/>
              </a:rPr>
              <a:t>Applications: H-bonding &amp; </a:t>
            </a:r>
            <a:r>
              <a:rPr lang="en-US" sz="3200" b="1" dirty="0" err="1" smtClean="0">
                <a:solidFill>
                  <a:srgbClr val="1F0092"/>
                </a:solidFill>
                <a:latin typeface="Garamond" pitchFamily="18" charset="0"/>
              </a:rPr>
              <a:t>Quantative</a:t>
            </a:r>
            <a:r>
              <a:rPr lang="en-US" sz="3200" b="1" dirty="0" smtClean="0">
                <a:solidFill>
                  <a:srgbClr val="1F0092"/>
                </a:solidFill>
                <a:latin typeface="Garamond" pitchFamily="18" charset="0"/>
              </a:rPr>
              <a:t> Analysis</a:t>
            </a:r>
            <a:endParaRPr lang="en-US" sz="3200" b="1" dirty="0">
              <a:solidFill>
                <a:srgbClr val="1F0092"/>
              </a:solidFill>
              <a:latin typeface="Garamond" pitchFamily="18" charset="0"/>
            </a:endParaRPr>
          </a:p>
        </p:txBody>
      </p:sp>
      <p:sp>
        <p:nvSpPr>
          <p:cNvPr id="7" name="Rectangle 6"/>
          <p:cNvSpPr/>
          <p:nvPr/>
        </p:nvSpPr>
        <p:spPr>
          <a:xfrm>
            <a:off x="152400" y="1066800"/>
            <a:ext cx="8839200" cy="5216813"/>
          </a:xfrm>
          <a:prstGeom prst="rect">
            <a:avLst/>
          </a:prstGeom>
        </p:spPr>
        <p:txBody>
          <a:bodyPr wrap="square">
            <a:spAutoFit/>
          </a:bodyPr>
          <a:lstStyle/>
          <a:p>
            <a:pPr marL="365760" indent="-365760" algn="just">
              <a:spcAft>
                <a:spcPts val="600"/>
              </a:spcAft>
            </a:pPr>
            <a:r>
              <a:rPr lang="en-US" sz="2400" dirty="0" smtClean="0">
                <a:solidFill>
                  <a:srgbClr val="C00000"/>
                </a:solidFill>
                <a:latin typeface="Book Antiqua" pitchFamily="18" charset="0"/>
              </a:rPr>
              <a:t>Distinction Between 2-Types of H-bonding</a:t>
            </a:r>
          </a:p>
          <a:p>
            <a:pPr marL="365760" indent="-365760" algn="just">
              <a:spcAft>
                <a:spcPts val="600"/>
              </a:spcAft>
              <a:buFont typeface="Wingdings" pitchFamily="2" charset="2"/>
              <a:buChar char="Ø"/>
            </a:pPr>
            <a:r>
              <a:rPr lang="en-US" sz="2000" dirty="0" smtClean="0">
                <a:solidFill>
                  <a:srgbClr val="1F0092"/>
                </a:solidFill>
                <a:latin typeface="Book Antiqua" pitchFamily="18" charset="0"/>
              </a:rPr>
              <a:t>If a compound having intra=molecular H-bonding, it will shows broad bands in IR spectrum.</a:t>
            </a:r>
          </a:p>
          <a:p>
            <a:pPr marL="365760" indent="-365760" algn="just">
              <a:spcAft>
                <a:spcPts val="600"/>
              </a:spcAft>
              <a:buFont typeface="Wingdings" pitchFamily="2" charset="2"/>
              <a:buChar char="Ø"/>
            </a:pPr>
            <a:r>
              <a:rPr lang="en-US" sz="2000" dirty="0" smtClean="0">
                <a:solidFill>
                  <a:srgbClr val="1F0092"/>
                </a:solidFill>
                <a:latin typeface="Book Antiqua" pitchFamily="18" charset="0"/>
              </a:rPr>
              <a:t>Whereas if a compound having intermolecular H-bonding, it will shows sharp well defined bands.</a:t>
            </a:r>
          </a:p>
          <a:p>
            <a:pPr marL="365760" indent="-365760" algn="just">
              <a:spcAft>
                <a:spcPts val="600"/>
              </a:spcAft>
              <a:buFont typeface="Wingdings" pitchFamily="2" charset="2"/>
              <a:buChar char="Ø"/>
            </a:pPr>
            <a:r>
              <a:rPr lang="en-US" sz="2000" dirty="0" smtClean="0">
                <a:solidFill>
                  <a:srgbClr val="1F0092"/>
                </a:solidFill>
                <a:latin typeface="Book Antiqua" pitchFamily="18" charset="0"/>
              </a:rPr>
              <a:t>For </a:t>
            </a:r>
            <a:r>
              <a:rPr lang="en-US" sz="2000" dirty="0" err="1" smtClean="0">
                <a:solidFill>
                  <a:srgbClr val="1F0092"/>
                </a:solidFill>
                <a:latin typeface="Book Antiqua" pitchFamily="18" charset="0"/>
              </a:rPr>
              <a:t>insatnce</a:t>
            </a:r>
            <a:r>
              <a:rPr lang="en-US" sz="2000" dirty="0" smtClean="0">
                <a:solidFill>
                  <a:srgbClr val="1F0092"/>
                </a:solidFill>
                <a:latin typeface="Book Antiqua" pitchFamily="18" charset="0"/>
              </a:rPr>
              <a:t> o-</a:t>
            </a:r>
            <a:r>
              <a:rPr lang="en-US" sz="2000" dirty="0" err="1" smtClean="0">
                <a:solidFill>
                  <a:srgbClr val="1F0092"/>
                </a:solidFill>
                <a:latin typeface="Book Antiqua" pitchFamily="18" charset="0"/>
              </a:rPr>
              <a:t>nitrophenol</a:t>
            </a:r>
            <a:r>
              <a:rPr lang="en-US" sz="2000" dirty="0" smtClean="0">
                <a:solidFill>
                  <a:srgbClr val="1F0092"/>
                </a:solidFill>
                <a:latin typeface="Book Antiqua" pitchFamily="18" charset="0"/>
              </a:rPr>
              <a:t> shows broad band due to the presence of intra-molecular H-bond, whereas p-</a:t>
            </a:r>
            <a:r>
              <a:rPr lang="en-US" sz="2000" dirty="0" err="1" smtClean="0">
                <a:solidFill>
                  <a:srgbClr val="1F0092"/>
                </a:solidFill>
                <a:latin typeface="Book Antiqua" pitchFamily="18" charset="0"/>
              </a:rPr>
              <a:t>nitrophenol</a:t>
            </a:r>
            <a:r>
              <a:rPr lang="en-US" sz="2000" dirty="0" smtClean="0">
                <a:solidFill>
                  <a:srgbClr val="1F0092"/>
                </a:solidFill>
                <a:latin typeface="Book Antiqua" pitchFamily="18" charset="0"/>
              </a:rPr>
              <a:t> shows sharp band due the intermolecular H-bond.</a:t>
            </a:r>
          </a:p>
          <a:p>
            <a:pPr marL="365760" indent="-365760" algn="just">
              <a:spcAft>
                <a:spcPts val="600"/>
              </a:spcAft>
            </a:pPr>
            <a:r>
              <a:rPr lang="en-US" sz="2400" dirty="0" err="1" smtClean="0">
                <a:solidFill>
                  <a:srgbClr val="C00000"/>
                </a:solidFill>
                <a:latin typeface="Book Antiqua" pitchFamily="18" charset="0"/>
              </a:rPr>
              <a:t>Quantative</a:t>
            </a:r>
            <a:r>
              <a:rPr lang="en-US" sz="2400" dirty="0" smtClean="0">
                <a:solidFill>
                  <a:srgbClr val="C00000"/>
                </a:solidFill>
                <a:latin typeface="Book Antiqua" pitchFamily="18" charset="0"/>
              </a:rPr>
              <a:t> Analysis:</a:t>
            </a:r>
          </a:p>
          <a:p>
            <a:pPr marL="365760" indent="-365760" algn="just">
              <a:spcAft>
                <a:spcPts val="600"/>
              </a:spcAft>
            </a:pPr>
            <a:r>
              <a:rPr lang="en-US" sz="2000" dirty="0" smtClean="0">
                <a:solidFill>
                  <a:srgbClr val="1F0092"/>
                </a:solidFill>
                <a:latin typeface="Book Antiqua" pitchFamily="18" charset="0"/>
              </a:rPr>
              <a:t> It can be done by measuring the intensity of the absorption bands.</a:t>
            </a:r>
          </a:p>
          <a:p>
            <a:pPr marL="365760" indent="-365760" algn="just">
              <a:spcAft>
                <a:spcPts val="600"/>
              </a:spcAft>
            </a:pPr>
            <a:r>
              <a:rPr lang="en-US" sz="2000" dirty="0" smtClean="0">
                <a:solidFill>
                  <a:srgbClr val="1F0092"/>
                </a:solidFill>
                <a:latin typeface="Book Antiqua" pitchFamily="18" charset="0"/>
              </a:rPr>
              <a:t>i.e. </a:t>
            </a:r>
            <a:r>
              <a:rPr lang="en-US" sz="2000" dirty="0" err="1" smtClean="0">
                <a:solidFill>
                  <a:srgbClr val="1F0092"/>
                </a:solidFill>
                <a:latin typeface="Book Antiqua" pitchFamily="18" charset="0"/>
              </a:rPr>
              <a:t>xylene</a:t>
            </a:r>
            <a:r>
              <a:rPr lang="en-US" sz="2000" dirty="0" smtClean="0">
                <a:solidFill>
                  <a:srgbClr val="1F0092"/>
                </a:solidFill>
                <a:latin typeface="Book Antiqua" pitchFamily="18" charset="0"/>
              </a:rPr>
              <a:t> exists as mixture of 3 isomers which shows absorption bands as</a:t>
            </a:r>
          </a:p>
          <a:p>
            <a:pPr marL="365760" indent="-365760" algn="just">
              <a:spcAft>
                <a:spcPts val="600"/>
              </a:spcAft>
              <a:buFont typeface="Wingdings" pitchFamily="2" charset="2"/>
              <a:buChar char="Ø"/>
            </a:pPr>
            <a:r>
              <a:rPr lang="en-US" sz="2000" i="1" dirty="0" smtClean="0">
                <a:solidFill>
                  <a:srgbClr val="1F0092"/>
                </a:solidFill>
                <a:latin typeface="Book Antiqua" pitchFamily="18" charset="0"/>
              </a:rPr>
              <a:t>o</a:t>
            </a:r>
            <a:r>
              <a:rPr lang="en-US" sz="2000" dirty="0" smtClean="0">
                <a:solidFill>
                  <a:srgbClr val="1F0092"/>
                </a:solidFill>
                <a:latin typeface="Book Antiqua" pitchFamily="18" charset="0"/>
              </a:rPr>
              <a:t>-</a:t>
            </a:r>
            <a:r>
              <a:rPr lang="en-US" sz="2000" dirty="0" err="1" smtClean="0">
                <a:solidFill>
                  <a:srgbClr val="1F0092"/>
                </a:solidFill>
                <a:latin typeface="Book Antiqua" pitchFamily="18" charset="0"/>
              </a:rPr>
              <a:t>xylene</a:t>
            </a:r>
            <a:r>
              <a:rPr lang="en-US" sz="2000" dirty="0" smtClean="0">
                <a:solidFill>
                  <a:srgbClr val="1F0092"/>
                </a:solidFill>
                <a:latin typeface="Book Antiqua" pitchFamily="18" charset="0"/>
              </a:rPr>
              <a:t> bands 740 cm</a:t>
            </a:r>
            <a:r>
              <a:rPr lang="en-US" sz="2000" baseline="30000" dirty="0" smtClean="0">
                <a:solidFill>
                  <a:srgbClr val="1F0092"/>
                </a:solidFill>
                <a:latin typeface="Book Antiqua" pitchFamily="18" charset="0"/>
              </a:rPr>
              <a:t>-1</a:t>
            </a:r>
          </a:p>
          <a:p>
            <a:pPr marL="365760" indent="-365760" algn="just">
              <a:spcAft>
                <a:spcPts val="600"/>
              </a:spcAft>
              <a:buFont typeface="Wingdings" pitchFamily="2" charset="2"/>
              <a:buChar char="Ø"/>
            </a:pPr>
            <a:r>
              <a:rPr lang="en-US" sz="2000" i="1" dirty="0" smtClean="0">
                <a:solidFill>
                  <a:srgbClr val="1F0092"/>
                </a:solidFill>
                <a:latin typeface="Book Antiqua" pitchFamily="18" charset="0"/>
              </a:rPr>
              <a:t>m</a:t>
            </a:r>
            <a:r>
              <a:rPr lang="en-US" sz="2000" dirty="0" smtClean="0">
                <a:solidFill>
                  <a:srgbClr val="1F0092"/>
                </a:solidFill>
                <a:latin typeface="Book Antiqua" pitchFamily="18" charset="0"/>
              </a:rPr>
              <a:t>-</a:t>
            </a:r>
            <a:r>
              <a:rPr lang="en-US" sz="2000" dirty="0" err="1" smtClean="0">
                <a:solidFill>
                  <a:srgbClr val="1F0092"/>
                </a:solidFill>
                <a:latin typeface="Book Antiqua" pitchFamily="18" charset="0"/>
              </a:rPr>
              <a:t>xylene</a:t>
            </a:r>
            <a:r>
              <a:rPr lang="en-US" sz="2000" dirty="0" smtClean="0">
                <a:solidFill>
                  <a:srgbClr val="1F0092"/>
                </a:solidFill>
                <a:latin typeface="Book Antiqua" pitchFamily="18" charset="0"/>
              </a:rPr>
              <a:t> bands 880 cm</a:t>
            </a:r>
            <a:r>
              <a:rPr lang="en-US" sz="2000" baseline="30000" dirty="0" smtClean="0">
                <a:solidFill>
                  <a:srgbClr val="1F0092"/>
                </a:solidFill>
                <a:latin typeface="Book Antiqua" pitchFamily="18" charset="0"/>
              </a:rPr>
              <a:t>-1</a:t>
            </a:r>
          </a:p>
          <a:p>
            <a:pPr marL="365760" indent="-365760" algn="just">
              <a:spcAft>
                <a:spcPts val="600"/>
              </a:spcAft>
              <a:buFont typeface="Wingdings" pitchFamily="2" charset="2"/>
              <a:buChar char="Ø"/>
            </a:pPr>
            <a:r>
              <a:rPr lang="en-US" sz="2000" i="1" dirty="0" smtClean="0">
                <a:solidFill>
                  <a:srgbClr val="1F0092"/>
                </a:solidFill>
                <a:latin typeface="Book Antiqua" pitchFamily="18" charset="0"/>
              </a:rPr>
              <a:t>p</a:t>
            </a:r>
            <a:r>
              <a:rPr lang="en-US" sz="2000" dirty="0" smtClean="0">
                <a:solidFill>
                  <a:srgbClr val="1F0092"/>
                </a:solidFill>
                <a:latin typeface="Book Antiqua" pitchFamily="18" charset="0"/>
              </a:rPr>
              <a:t>-</a:t>
            </a:r>
            <a:r>
              <a:rPr lang="en-US" sz="2000" dirty="0" err="1" smtClean="0">
                <a:solidFill>
                  <a:srgbClr val="1F0092"/>
                </a:solidFill>
                <a:latin typeface="Book Antiqua" pitchFamily="18" charset="0"/>
              </a:rPr>
              <a:t>xylene</a:t>
            </a:r>
            <a:r>
              <a:rPr lang="en-US" sz="2000" dirty="0" smtClean="0">
                <a:solidFill>
                  <a:srgbClr val="1F0092"/>
                </a:solidFill>
                <a:latin typeface="Book Antiqua" pitchFamily="18" charset="0"/>
              </a:rPr>
              <a:t> bands 830 cm</a:t>
            </a:r>
            <a:r>
              <a:rPr lang="en-US" sz="2000" baseline="30000" dirty="0" smtClean="0">
                <a:solidFill>
                  <a:srgbClr val="1F0092"/>
                </a:solidFill>
                <a:latin typeface="Book Antiqua" pitchFamily="18" charset="0"/>
              </a:rPr>
              <a:t>-1</a:t>
            </a:r>
          </a:p>
        </p:txBody>
      </p:sp>
      <p:pic>
        <p:nvPicPr>
          <p:cNvPr id="8194" name="Picture 2" descr="The chemical structure of o-xylene, m-xylene, p-xylene, and ethylbenzene. |  Download Scientific Diagram"/>
          <p:cNvPicPr>
            <a:picLocks noChangeAspect="1" noChangeArrowheads="1"/>
          </p:cNvPicPr>
          <p:nvPr/>
        </p:nvPicPr>
        <p:blipFill>
          <a:blip r:embed="rId2"/>
          <a:srcRect/>
          <a:stretch>
            <a:fillRect/>
          </a:stretch>
        </p:blipFill>
        <p:spPr bwMode="auto">
          <a:xfrm>
            <a:off x="4648200" y="5333999"/>
            <a:ext cx="3048000" cy="1143897"/>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t="1437"/>
          <a:stretch>
            <a:fillRect/>
          </a:stretch>
        </p:blipFill>
        <p:spPr bwMode="auto">
          <a:xfrm>
            <a:off x="1371600" y="1219200"/>
            <a:ext cx="6695994" cy="5227320"/>
          </a:xfrm>
          <a:prstGeom prst="rect">
            <a:avLst/>
          </a:prstGeom>
          <a:noFill/>
          <a:ln w="9525">
            <a:noFill/>
            <a:miter lim="800000"/>
            <a:headEnd/>
            <a:tailEnd/>
          </a:ln>
        </p:spPr>
      </p:pic>
      <p:sp>
        <p:nvSpPr>
          <p:cNvPr id="5"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76200" y="152400"/>
            <a:ext cx="9067800" cy="584775"/>
          </a:xfrm>
          <a:prstGeom prst="rect">
            <a:avLst/>
          </a:prstGeom>
        </p:spPr>
        <p:txBody>
          <a:bodyPr wrap="square">
            <a:spAutoFit/>
          </a:bodyPr>
          <a:lstStyle/>
          <a:p>
            <a:pPr algn="ctr"/>
            <a:r>
              <a:rPr lang="en-US" sz="3200" b="1" dirty="0" smtClean="0">
                <a:solidFill>
                  <a:srgbClr val="1F0092"/>
                </a:solidFill>
                <a:latin typeface="Garamond" pitchFamily="18" charset="0"/>
              </a:rPr>
              <a:t>Applications: Tautomerism</a:t>
            </a:r>
            <a:endParaRPr lang="en-US" sz="3200" b="1" dirty="0">
              <a:solidFill>
                <a:srgbClr val="1F0092"/>
              </a:solidFill>
              <a:latin typeface="Garamond"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Electron Guns</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28600" y="1066800"/>
            <a:ext cx="4724400" cy="5647700"/>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Electron gun are typically two types.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1) Thermionic guns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2) Field Emission guns</a:t>
            </a:r>
          </a:p>
          <a:p>
            <a:pPr marL="365760" indent="-365760" algn="just">
              <a:spcAft>
                <a:spcPts val="600"/>
              </a:spcAft>
            </a:pPr>
            <a:r>
              <a:rPr lang="en-US" sz="2400" dirty="0" smtClean="0">
                <a:solidFill>
                  <a:srgbClr val="FF0000"/>
                </a:solidFill>
                <a:latin typeface="Book Antiqua" pitchFamily="18" charset="0"/>
              </a:rPr>
              <a:t>Thermionic guns: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Which are most common type, apply thermal energy to a filament to coax electrons away from the gun and toward the specimen under examination.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It usually made of tungsten, which has a high melting point.</a:t>
            </a:r>
          </a:p>
        </p:txBody>
      </p:sp>
      <p:pic>
        <p:nvPicPr>
          <p:cNvPr id="69636" name="Picture 4" descr="Electron Guns&#10; "/>
          <p:cNvPicPr>
            <a:picLocks noChangeAspect="1" noChangeArrowheads="1"/>
          </p:cNvPicPr>
          <p:nvPr/>
        </p:nvPicPr>
        <p:blipFill>
          <a:blip r:embed="rId2" cstate="print"/>
          <a:srcRect l="27116" t="28392" r="28057" b="6472"/>
          <a:stretch>
            <a:fillRect/>
          </a:stretch>
        </p:blipFill>
        <p:spPr bwMode="auto">
          <a:xfrm>
            <a:off x="5181600" y="1219200"/>
            <a:ext cx="3771900" cy="4114800"/>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a:stretch>
            <a:fillRect/>
          </a:stretch>
        </p:blipFill>
        <p:spPr bwMode="auto">
          <a:xfrm>
            <a:off x="1219200" y="1295400"/>
            <a:ext cx="6794849" cy="5160645"/>
          </a:xfrm>
          <a:prstGeom prst="rect">
            <a:avLst/>
          </a:prstGeom>
          <a:noFill/>
          <a:ln w="9525">
            <a:noFill/>
            <a:miter lim="800000"/>
            <a:headEnd/>
            <a:tailEnd/>
          </a:ln>
        </p:spPr>
      </p:pic>
      <p:sp>
        <p:nvSpPr>
          <p:cNvPr id="5"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76200" y="152400"/>
            <a:ext cx="9067800" cy="584775"/>
          </a:xfrm>
          <a:prstGeom prst="rect">
            <a:avLst/>
          </a:prstGeom>
        </p:spPr>
        <p:txBody>
          <a:bodyPr wrap="square">
            <a:spAutoFit/>
          </a:bodyPr>
          <a:lstStyle/>
          <a:p>
            <a:pPr algn="ctr"/>
            <a:r>
              <a:rPr lang="en-US" sz="3200" b="1" dirty="0" smtClean="0">
                <a:solidFill>
                  <a:srgbClr val="1F0092"/>
                </a:solidFill>
                <a:latin typeface="Garamond" pitchFamily="18" charset="0"/>
              </a:rPr>
              <a:t>Applications</a:t>
            </a:r>
            <a:endParaRPr lang="en-US" sz="3200" b="1" dirty="0">
              <a:solidFill>
                <a:srgbClr val="1F0092"/>
              </a:solidFill>
              <a:latin typeface="Garamond"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ir stretching frequencies"/>
          <p:cNvPicPr>
            <a:picLocks noChangeAspect="1" noChangeArrowheads="1"/>
          </p:cNvPicPr>
          <p:nvPr/>
        </p:nvPicPr>
        <p:blipFill>
          <a:blip r:embed="rId2" cstate="print"/>
          <a:srcRect r="41497"/>
          <a:stretch>
            <a:fillRect/>
          </a:stretch>
        </p:blipFill>
        <p:spPr bwMode="auto">
          <a:xfrm>
            <a:off x="2438400" y="3413760"/>
            <a:ext cx="4038600" cy="3291840"/>
          </a:xfrm>
          <a:prstGeom prst="rect">
            <a:avLst/>
          </a:prstGeom>
          <a:noFill/>
        </p:spPr>
      </p:pic>
      <p:sp>
        <p:nvSpPr>
          <p:cNvPr id="6" name="Line 3"/>
          <p:cNvSpPr>
            <a:spLocks noChangeShapeType="1"/>
          </p:cNvSpPr>
          <p:nvPr/>
        </p:nvSpPr>
        <p:spPr bwMode="auto">
          <a:xfrm>
            <a:off x="152400"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76200" y="152400"/>
            <a:ext cx="9067800" cy="584775"/>
          </a:xfrm>
          <a:prstGeom prst="rect">
            <a:avLst/>
          </a:prstGeom>
        </p:spPr>
        <p:txBody>
          <a:bodyPr wrap="square">
            <a:spAutoFit/>
          </a:bodyPr>
          <a:lstStyle/>
          <a:p>
            <a:pPr algn="ctr"/>
            <a:r>
              <a:rPr lang="en-US" sz="3200" b="1" dirty="0" smtClean="0">
                <a:solidFill>
                  <a:srgbClr val="1F0092"/>
                </a:solidFill>
                <a:latin typeface="Garamond" pitchFamily="18" charset="0"/>
              </a:rPr>
              <a:t>Applications: Compounds Identification</a:t>
            </a:r>
            <a:endParaRPr lang="en-US" sz="3200" b="1" dirty="0">
              <a:solidFill>
                <a:srgbClr val="1F0092"/>
              </a:solidFill>
              <a:latin typeface="Garamond" pitchFamily="18" charset="0"/>
            </a:endParaRPr>
          </a:p>
        </p:txBody>
      </p:sp>
      <p:sp>
        <p:nvSpPr>
          <p:cNvPr id="8" name="Rectangle 7"/>
          <p:cNvSpPr/>
          <p:nvPr/>
        </p:nvSpPr>
        <p:spPr>
          <a:xfrm>
            <a:off x="152400" y="1066800"/>
            <a:ext cx="8839200" cy="2092881"/>
          </a:xfrm>
          <a:prstGeom prst="rect">
            <a:avLst/>
          </a:prstGeom>
        </p:spPr>
        <p:txBody>
          <a:bodyPr wrap="square">
            <a:spAutoFit/>
          </a:bodyPr>
          <a:lstStyle/>
          <a:p>
            <a:pPr marL="365760" indent="-365760" algn="just">
              <a:spcAft>
                <a:spcPts val="600"/>
              </a:spcAft>
              <a:buFont typeface="Wingdings" pitchFamily="2" charset="2"/>
              <a:buChar char="Ø"/>
            </a:pPr>
            <a:r>
              <a:rPr lang="en-US" sz="2400" dirty="0" smtClean="0">
                <a:latin typeface="Book Antiqua" pitchFamily="18" charset="0"/>
              </a:rPr>
              <a:t>Increasing ring strain increases the C=O stretching frequency. </a:t>
            </a:r>
          </a:p>
          <a:p>
            <a:pPr marL="365760" indent="-365760" algn="just">
              <a:spcAft>
                <a:spcPts val="600"/>
              </a:spcAft>
              <a:buFont typeface="Wingdings" pitchFamily="2" charset="2"/>
              <a:buChar char="Ø"/>
            </a:pPr>
            <a:r>
              <a:rPr lang="en-US" sz="2400" dirty="0" smtClean="0">
                <a:latin typeface="Book Antiqua" pitchFamily="18" charset="0"/>
              </a:rPr>
              <a:t>Increasing ring strain leads to hamper the bond stability.</a:t>
            </a:r>
          </a:p>
          <a:p>
            <a:pPr marL="365760" indent="-365760" algn="just">
              <a:spcAft>
                <a:spcPts val="600"/>
              </a:spcAft>
              <a:buFont typeface="Wingdings" pitchFamily="2" charset="2"/>
              <a:buChar char="Ø"/>
            </a:pPr>
            <a:r>
              <a:rPr lang="en-US" sz="2400" dirty="0" smtClean="0">
                <a:latin typeface="Book Antiqua" pitchFamily="18" charset="0"/>
              </a:rPr>
              <a:t>This phenomenon and effective IR study helps to identify the compound.</a:t>
            </a:r>
            <a:endParaRPr lang="en-US" sz="2400" baseline="30000" dirty="0" smtClean="0">
              <a:latin typeface="Book Antiqua"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8458200" cy="584775"/>
          </a:xfrm>
          <a:prstGeom prst="rect">
            <a:avLst/>
          </a:prstGeom>
        </p:spPr>
        <p:txBody>
          <a:bodyPr wrap="square">
            <a:spAutoFit/>
          </a:bodyPr>
          <a:lstStyle/>
          <a:p>
            <a:pPr algn="ctr"/>
            <a:r>
              <a:rPr lang="en-IN" sz="3200" dirty="0" err="1" smtClean="0">
                <a:solidFill>
                  <a:srgbClr val="00B050"/>
                </a:solidFill>
                <a:latin typeface="Book Antiqua" pitchFamily="18" charset="0"/>
              </a:rPr>
              <a:t>Thermoanalytical</a:t>
            </a:r>
            <a:r>
              <a:rPr lang="en-IN" sz="3200" dirty="0" smtClean="0">
                <a:solidFill>
                  <a:srgbClr val="00B050"/>
                </a:solidFill>
                <a:latin typeface="Book Antiqua" pitchFamily="18" charset="0"/>
              </a:rPr>
              <a:t> Data</a:t>
            </a:r>
            <a:endParaRPr lang="en-US" sz="3200" dirty="0">
              <a:solidFill>
                <a:srgbClr val="00B050"/>
              </a:solidFill>
              <a:latin typeface="Book Antiqua" pitchFamily="18" charset="0"/>
            </a:endParaRPr>
          </a:p>
        </p:txBody>
      </p:sp>
      <p:sp>
        <p:nvSpPr>
          <p:cNvPr id="5"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71406" y="1000108"/>
            <a:ext cx="8929718" cy="1646605"/>
          </a:xfrm>
          <a:prstGeom prst="rect">
            <a:avLst/>
          </a:prstGeom>
        </p:spPr>
        <p:txBody>
          <a:bodyPr wrap="square">
            <a:spAutoFit/>
          </a:bodyPr>
          <a:lstStyle/>
          <a:p>
            <a:pPr algn="just">
              <a:spcAft>
                <a:spcPts val="600"/>
              </a:spcAft>
            </a:pPr>
            <a:r>
              <a:rPr lang="en-IN" sz="2400" i="1" dirty="0" smtClean="0">
                <a:solidFill>
                  <a:srgbClr val="C00000"/>
                </a:solidFill>
                <a:latin typeface="Book Antiqua" pitchFamily="18" charset="0"/>
              </a:rPr>
              <a:t>What is Thermal Analysis?</a:t>
            </a:r>
          </a:p>
          <a:p>
            <a:pPr marL="252000" indent="-252000" algn="just">
              <a:spcAft>
                <a:spcPts val="600"/>
              </a:spcAft>
              <a:buFont typeface="Wingdings" pitchFamily="2" charset="2"/>
              <a:buChar char="ü"/>
            </a:pPr>
            <a:r>
              <a:rPr lang="en-IN" sz="2400" dirty="0" smtClean="0">
                <a:solidFill>
                  <a:srgbClr val="0000FF"/>
                </a:solidFill>
                <a:latin typeface="Book Antiqua" pitchFamily="18" charset="0"/>
              </a:rPr>
              <a:t>Thermal analysis is a series of techniques that provide physical property measurement like mass change or enthalpy change, etc as a function of temperature, time, and other variables.</a:t>
            </a:r>
            <a:endParaRPr lang="en-IN" sz="2400" dirty="0">
              <a:solidFill>
                <a:srgbClr val="0000FF"/>
              </a:solidFill>
              <a:latin typeface="Book Antiqua" pitchFamily="18" charset="0"/>
            </a:endParaRPr>
          </a:p>
        </p:txBody>
      </p:sp>
      <p:sp>
        <p:nvSpPr>
          <p:cNvPr id="8" name="Rectangle 6"/>
          <p:cNvSpPr>
            <a:spLocks noChangeArrowheads="1"/>
          </p:cNvSpPr>
          <p:nvPr/>
        </p:nvSpPr>
        <p:spPr bwMode="auto">
          <a:xfrm>
            <a:off x="142876" y="2857496"/>
            <a:ext cx="8858280" cy="3062377"/>
          </a:xfrm>
          <a:prstGeom prst="rect">
            <a:avLst/>
          </a:prstGeom>
          <a:noFill/>
          <a:ln w="9525">
            <a:noFill/>
            <a:miter lim="800000"/>
            <a:headEnd/>
            <a:tailEnd/>
          </a:ln>
        </p:spPr>
        <p:txBody>
          <a:bodyPr wrap="square">
            <a:spAutoFit/>
          </a:bodyPr>
          <a:lstStyle/>
          <a:p>
            <a:pPr algn="just">
              <a:spcAft>
                <a:spcPts val="600"/>
              </a:spcAft>
            </a:pPr>
            <a:r>
              <a:rPr lang="en-US" sz="2400" i="1" dirty="0">
                <a:solidFill>
                  <a:srgbClr val="C00000"/>
                </a:solidFill>
                <a:latin typeface="Book Antiqua" pitchFamily="18" charset="0"/>
              </a:rPr>
              <a:t>Thermal </a:t>
            </a:r>
            <a:r>
              <a:rPr lang="en-US" sz="2400" i="1" dirty="0" smtClean="0">
                <a:solidFill>
                  <a:srgbClr val="C00000"/>
                </a:solidFill>
                <a:latin typeface="Book Antiqua" pitchFamily="18" charset="0"/>
              </a:rPr>
              <a:t>Gravimetric Analysis </a:t>
            </a:r>
            <a:r>
              <a:rPr lang="en-US" sz="2400" i="1" dirty="0">
                <a:solidFill>
                  <a:srgbClr val="C00000"/>
                </a:solidFill>
                <a:latin typeface="Book Antiqua" pitchFamily="18" charset="0"/>
              </a:rPr>
              <a:t>(</a:t>
            </a:r>
            <a:r>
              <a:rPr lang="en-US" sz="2400" i="1" dirty="0" smtClean="0">
                <a:solidFill>
                  <a:srgbClr val="C00000"/>
                </a:solidFill>
                <a:latin typeface="Book Antiqua" pitchFamily="18" charset="0"/>
              </a:rPr>
              <a:t>TGA)</a:t>
            </a:r>
          </a:p>
          <a:p>
            <a:pPr marL="252000" indent="-252000" algn="just">
              <a:spcAft>
                <a:spcPts val="600"/>
              </a:spcAft>
              <a:buFont typeface="Wingdings" pitchFamily="2" charset="2"/>
              <a:buChar char="ü"/>
            </a:pPr>
            <a:r>
              <a:rPr lang="en-US" sz="2400" dirty="0" smtClean="0">
                <a:solidFill>
                  <a:srgbClr val="0000FF"/>
                </a:solidFill>
                <a:latin typeface="Book Antiqua" pitchFamily="18" charset="0"/>
              </a:rPr>
              <a:t>Measure </a:t>
            </a:r>
            <a:r>
              <a:rPr lang="en-US" sz="2400" dirty="0">
                <a:solidFill>
                  <a:srgbClr val="0000FF"/>
                </a:solidFill>
                <a:latin typeface="Book Antiqua" pitchFamily="18" charset="0"/>
              </a:rPr>
              <a:t>change </a:t>
            </a:r>
            <a:r>
              <a:rPr lang="en-US" sz="2400" dirty="0" smtClean="0">
                <a:solidFill>
                  <a:srgbClr val="0000FF"/>
                </a:solidFill>
                <a:latin typeface="Book Antiqua" pitchFamily="18" charset="0"/>
              </a:rPr>
              <a:t>in weight </a:t>
            </a:r>
            <a:r>
              <a:rPr lang="en-US" sz="2400" dirty="0">
                <a:solidFill>
                  <a:srgbClr val="0000FF"/>
                </a:solidFill>
                <a:latin typeface="Book Antiqua" pitchFamily="18" charset="0"/>
              </a:rPr>
              <a:t>during </a:t>
            </a:r>
            <a:r>
              <a:rPr lang="en-US" sz="2400" dirty="0" smtClean="0">
                <a:solidFill>
                  <a:srgbClr val="0000FF"/>
                </a:solidFill>
                <a:latin typeface="Book Antiqua" pitchFamily="18" charset="0"/>
              </a:rPr>
              <a:t>heating or cooling</a:t>
            </a:r>
          </a:p>
          <a:p>
            <a:pPr algn="just">
              <a:spcAft>
                <a:spcPts val="600"/>
              </a:spcAft>
            </a:pPr>
            <a:r>
              <a:rPr lang="en-US" sz="2400" i="1" dirty="0" smtClean="0">
                <a:solidFill>
                  <a:srgbClr val="C00000"/>
                </a:solidFill>
                <a:latin typeface="Book Antiqua" pitchFamily="18" charset="0"/>
              </a:rPr>
              <a:t>Differential Thermal analysis (DTA)</a:t>
            </a:r>
          </a:p>
          <a:p>
            <a:pPr marL="252000" indent="-252000" algn="just">
              <a:spcAft>
                <a:spcPts val="600"/>
              </a:spcAft>
              <a:buFont typeface="Wingdings" pitchFamily="2" charset="2"/>
              <a:buChar char="ü"/>
            </a:pPr>
            <a:r>
              <a:rPr lang="en-US" sz="2400" dirty="0" smtClean="0">
                <a:solidFill>
                  <a:srgbClr val="0000FF"/>
                </a:solidFill>
                <a:latin typeface="Book Antiqua" pitchFamily="18" charset="0"/>
              </a:rPr>
              <a:t>Measure temperature difference between the sample and reference.</a:t>
            </a:r>
          </a:p>
          <a:p>
            <a:pPr algn="just">
              <a:spcAft>
                <a:spcPts val="600"/>
              </a:spcAft>
            </a:pPr>
            <a:r>
              <a:rPr lang="en-US" sz="2400" i="1" dirty="0" smtClean="0">
                <a:solidFill>
                  <a:srgbClr val="C00000"/>
                </a:solidFill>
                <a:latin typeface="Book Antiqua" pitchFamily="18" charset="0"/>
              </a:rPr>
              <a:t>Differential Scanning </a:t>
            </a:r>
            <a:r>
              <a:rPr lang="en-US" sz="2400" i="1" dirty="0" err="1" smtClean="0">
                <a:solidFill>
                  <a:srgbClr val="C00000"/>
                </a:solidFill>
                <a:latin typeface="Book Antiqua" pitchFamily="18" charset="0"/>
              </a:rPr>
              <a:t>Calorimetry</a:t>
            </a:r>
            <a:r>
              <a:rPr lang="en-US" sz="2400" i="1" dirty="0" smtClean="0">
                <a:solidFill>
                  <a:srgbClr val="C00000"/>
                </a:solidFill>
                <a:latin typeface="Book Antiqua" pitchFamily="18" charset="0"/>
              </a:rPr>
              <a:t> (DSC)</a:t>
            </a:r>
          </a:p>
          <a:p>
            <a:pPr marL="252000" indent="-252000" algn="just">
              <a:spcAft>
                <a:spcPts val="600"/>
              </a:spcAft>
              <a:buFont typeface="Wingdings" pitchFamily="2" charset="2"/>
              <a:buChar char="ü"/>
            </a:pPr>
            <a:r>
              <a:rPr lang="en-US" sz="2400" dirty="0" smtClean="0">
                <a:solidFill>
                  <a:srgbClr val="0000FF"/>
                </a:solidFill>
                <a:latin typeface="Book Antiqua" pitchFamily="18" charset="0"/>
              </a:rPr>
              <a:t>Measure heat absorbed or liberated during heating or cooling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8458200" cy="584775"/>
          </a:xfrm>
          <a:prstGeom prst="rect">
            <a:avLst/>
          </a:prstGeom>
        </p:spPr>
        <p:txBody>
          <a:bodyPr wrap="square">
            <a:spAutoFit/>
          </a:bodyPr>
          <a:lstStyle/>
          <a:p>
            <a:pPr algn="ctr">
              <a:spcAft>
                <a:spcPts val="600"/>
              </a:spcAft>
            </a:pPr>
            <a:r>
              <a:rPr lang="en-US" sz="3200" dirty="0" smtClean="0">
                <a:solidFill>
                  <a:srgbClr val="00B050"/>
                </a:solidFill>
                <a:latin typeface="Book Antiqua" pitchFamily="18" charset="0"/>
              </a:rPr>
              <a:t>Thermal Gravimetric Analysis (TGA)</a:t>
            </a:r>
          </a:p>
        </p:txBody>
      </p:sp>
      <p:sp>
        <p:nvSpPr>
          <p:cNvPr id="5"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71406" y="937702"/>
            <a:ext cx="9001156" cy="5740033"/>
          </a:xfrm>
          <a:prstGeom prst="rect">
            <a:avLst/>
          </a:prstGeom>
        </p:spPr>
        <p:txBody>
          <a:bodyPr wrap="square">
            <a:spAutoFit/>
          </a:bodyPr>
          <a:lstStyle/>
          <a:p>
            <a:pPr algn="just">
              <a:spcAft>
                <a:spcPts val="600"/>
              </a:spcAft>
            </a:pPr>
            <a:r>
              <a:rPr lang="en-US" sz="2000" i="1" dirty="0" smtClean="0">
                <a:solidFill>
                  <a:srgbClr val="C00000"/>
                </a:solidFill>
                <a:latin typeface="Book Antiqua" pitchFamily="18" charset="0"/>
              </a:rPr>
              <a:t>What is the TGA?</a:t>
            </a:r>
          </a:p>
          <a:p>
            <a:pPr algn="just">
              <a:lnSpc>
                <a:spcPct val="80000"/>
              </a:lnSpc>
            </a:pPr>
            <a:r>
              <a:rPr lang="en-US" sz="2000" dirty="0" smtClean="0">
                <a:solidFill>
                  <a:srgbClr val="0000FF"/>
                </a:solidFill>
                <a:latin typeface="Book Antiqua" pitchFamily="18" charset="0"/>
              </a:rPr>
              <a:t>A technique that permits the continuous weighing of a sample as a function of temperature and/or as a function of time at a desired temperature.</a:t>
            </a:r>
          </a:p>
          <a:p>
            <a:pPr algn="just"/>
            <a:r>
              <a:rPr lang="en-IN" sz="2000" i="1" dirty="0" smtClean="0">
                <a:solidFill>
                  <a:srgbClr val="C00000"/>
                </a:solidFill>
                <a:latin typeface="Book Antiqua" pitchFamily="18" charset="0"/>
              </a:rPr>
              <a:t>What Information You Can from TGA ? </a:t>
            </a:r>
          </a:p>
          <a:p>
            <a:pPr marL="252000" indent="-252000" algn="just">
              <a:spcAft>
                <a:spcPts val="600"/>
              </a:spcAft>
              <a:buFont typeface="+mj-lt"/>
              <a:buAutoNum type="arabicParenR"/>
            </a:pPr>
            <a:r>
              <a:rPr lang="en-IN" sz="2000" b="1" i="1" dirty="0" smtClean="0">
                <a:latin typeface="Book Antiqua" pitchFamily="18" charset="0"/>
              </a:rPr>
              <a:t>Thermal Stability of Materials: </a:t>
            </a:r>
            <a:r>
              <a:rPr lang="en-IN" sz="2000" dirty="0" smtClean="0">
                <a:solidFill>
                  <a:srgbClr val="0000FF"/>
                </a:solidFill>
                <a:latin typeface="Book Antiqua" pitchFamily="18" charset="0"/>
              </a:rPr>
              <a:t>Explicate decomposition mechanism, fingerprint materials for identification &amp; quality control.</a:t>
            </a:r>
          </a:p>
          <a:p>
            <a:pPr marL="252000" indent="-252000" algn="just">
              <a:spcAft>
                <a:spcPts val="600"/>
              </a:spcAft>
              <a:buFont typeface="+mj-lt"/>
              <a:buAutoNum type="arabicParenR"/>
            </a:pPr>
            <a:r>
              <a:rPr lang="en-IN" sz="2000" b="1" i="1" dirty="0" smtClean="0">
                <a:latin typeface="Book Antiqua" pitchFamily="18" charset="0"/>
              </a:rPr>
              <a:t>Oxidative Stability of Materials: </a:t>
            </a:r>
            <a:r>
              <a:rPr lang="en-IN" sz="2000" dirty="0" smtClean="0">
                <a:solidFill>
                  <a:srgbClr val="0000FF"/>
                </a:solidFill>
                <a:latin typeface="Book Antiqua" pitchFamily="18" charset="0"/>
              </a:rPr>
              <a:t>Oxidation of metals in air, oxidative decomposition of organic substances in air/O</a:t>
            </a:r>
            <a:r>
              <a:rPr lang="en-IN" sz="2000" baseline="-25000" dirty="0" smtClean="0">
                <a:solidFill>
                  <a:srgbClr val="0000FF"/>
                </a:solidFill>
                <a:latin typeface="Book Antiqua" pitchFamily="18" charset="0"/>
              </a:rPr>
              <a:t>2</a:t>
            </a:r>
            <a:r>
              <a:rPr lang="en-IN" sz="2000" dirty="0" smtClean="0">
                <a:solidFill>
                  <a:srgbClr val="0000FF"/>
                </a:solidFill>
                <a:latin typeface="Book Antiqua" pitchFamily="18" charset="0"/>
              </a:rPr>
              <a:t>, Thermal decomposition in inert atmosphere.</a:t>
            </a:r>
          </a:p>
          <a:p>
            <a:pPr marL="252000" indent="-252000" algn="just">
              <a:spcAft>
                <a:spcPts val="600"/>
              </a:spcAft>
              <a:buFont typeface="+mj-lt"/>
              <a:buAutoNum type="arabicParenR"/>
            </a:pPr>
            <a:r>
              <a:rPr lang="en-IN" sz="2000" b="1" i="1" dirty="0" smtClean="0">
                <a:latin typeface="Book Antiqua" pitchFamily="18" charset="0"/>
              </a:rPr>
              <a:t>Composition of Multi-component Systems: </a:t>
            </a:r>
            <a:r>
              <a:rPr lang="en-IN" sz="2000" dirty="0" smtClean="0">
                <a:solidFill>
                  <a:srgbClr val="0000FF"/>
                </a:solidFill>
                <a:latin typeface="Book Antiqua" pitchFamily="18" charset="0"/>
              </a:rPr>
              <a:t>Behaviours sufficiently different on temperature scale can be identified and reaction mechanism formulated.</a:t>
            </a:r>
          </a:p>
          <a:p>
            <a:pPr marL="252000" indent="-252000" algn="just">
              <a:spcAft>
                <a:spcPts val="600"/>
              </a:spcAft>
              <a:buFont typeface="+mj-lt"/>
              <a:buAutoNum type="arabicParenR"/>
            </a:pPr>
            <a:r>
              <a:rPr lang="en-IN" sz="2000" b="1" i="1" dirty="0" smtClean="0">
                <a:latin typeface="Book Antiqua" pitchFamily="18" charset="0"/>
              </a:rPr>
              <a:t>Estimated Lifetime of a Product</a:t>
            </a:r>
            <a:r>
              <a:rPr lang="en-IN" sz="2000" b="1" dirty="0" smtClean="0">
                <a:latin typeface="Book Antiqua" pitchFamily="18" charset="0"/>
              </a:rPr>
              <a:t>: </a:t>
            </a:r>
            <a:r>
              <a:rPr lang="en-IN" sz="2000" dirty="0" smtClean="0">
                <a:solidFill>
                  <a:srgbClr val="0000FF"/>
                </a:solidFill>
                <a:latin typeface="Book Antiqua" pitchFamily="18" charset="0"/>
              </a:rPr>
              <a:t>Related to thermal stability.</a:t>
            </a:r>
          </a:p>
          <a:p>
            <a:pPr marL="252000" indent="-252000" algn="just">
              <a:spcAft>
                <a:spcPts val="600"/>
              </a:spcAft>
              <a:buFont typeface="+mj-lt"/>
              <a:buAutoNum type="arabicParenR"/>
            </a:pPr>
            <a:r>
              <a:rPr lang="en-IN" sz="2000" b="1" i="1" dirty="0" smtClean="0">
                <a:latin typeface="Book Antiqua" pitchFamily="18" charset="0"/>
              </a:rPr>
              <a:t>Decomposition Kinetics of Materials: </a:t>
            </a:r>
            <a:r>
              <a:rPr lang="en-IN" sz="2000" dirty="0" smtClean="0">
                <a:solidFill>
                  <a:srgbClr val="0000FF"/>
                </a:solidFill>
                <a:latin typeface="Book Antiqua" pitchFamily="18" charset="0"/>
              </a:rPr>
              <a:t>Rate of reaction, Activation Energy.</a:t>
            </a:r>
          </a:p>
          <a:p>
            <a:pPr marL="252000" indent="-252000" algn="just">
              <a:spcAft>
                <a:spcPts val="600"/>
              </a:spcAft>
              <a:buFont typeface="+mj-lt"/>
              <a:buAutoNum type="arabicParenR"/>
            </a:pPr>
            <a:r>
              <a:rPr lang="en-IN" sz="2000" b="1" i="1" dirty="0" smtClean="0">
                <a:latin typeface="Book Antiqua" pitchFamily="18" charset="0"/>
              </a:rPr>
              <a:t>The Effect of Reactive or Corrosive Atmospheres on Materials: </a:t>
            </a:r>
            <a:r>
              <a:rPr lang="en-IN" sz="2000" dirty="0" smtClean="0">
                <a:solidFill>
                  <a:srgbClr val="0000FF"/>
                </a:solidFill>
                <a:latin typeface="Book Antiqua" pitchFamily="18" charset="0"/>
              </a:rPr>
              <a:t>Oxidation &amp; Corrosion Studies.</a:t>
            </a:r>
          </a:p>
          <a:p>
            <a:pPr marL="252000" indent="-252000" algn="just">
              <a:spcAft>
                <a:spcPts val="600"/>
              </a:spcAft>
              <a:buFont typeface="+mj-lt"/>
              <a:buAutoNum type="arabicParenR"/>
            </a:pPr>
            <a:r>
              <a:rPr lang="en-IN" sz="2000" b="1" i="1" dirty="0" smtClean="0">
                <a:latin typeface="Book Antiqua" pitchFamily="18" charset="0"/>
              </a:rPr>
              <a:t>Moisture and Volatiles Content of Materials: </a:t>
            </a:r>
            <a:r>
              <a:rPr lang="en-IN" sz="2000" dirty="0" smtClean="0">
                <a:solidFill>
                  <a:srgbClr val="0000FF"/>
                </a:solidFill>
                <a:latin typeface="Book Antiqua" pitchFamily="18" charset="0"/>
              </a:rPr>
              <a:t>Loss of moisture, drying, desorption.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TGA Accessories – TA Instru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srcRect/>
          <a:stretch>
            <a:fillRect/>
          </a:stretch>
        </p:blipFill>
        <p:spPr bwMode="auto">
          <a:xfrm>
            <a:off x="500034" y="857232"/>
            <a:ext cx="4516276" cy="1928826"/>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142976" y="3357562"/>
            <a:ext cx="3505200" cy="2543175"/>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5072066" y="2928934"/>
            <a:ext cx="3676650" cy="3228975"/>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933"/>
          <a:stretch>
            <a:fillRect/>
          </a:stretch>
        </p:blipFill>
        <p:spPr bwMode="auto">
          <a:xfrm>
            <a:off x="357158" y="1071546"/>
            <a:ext cx="8190811" cy="4929222"/>
          </a:xfrm>
          <a:prstGeom prst="rect">
            <a:avLst/>
          </a:prstGeom>
          <a:noFill/>
          <a:ln w="15875">
            <a:solidFill>
              <a:srgbClr val="0000CC"/>
            </a:solidFill>
            <a:miter lim="800000"/>
            <a:headEnd/>
            <a:tailEnd/>
          </a:ln>
          <a:effectLst/>
        </p:spPr>
      </p:pic>
      <p:sp>
        <p:nvSpPr>
          <p:cNvPr id="5" name="Rectangle 4"/>
          <p:cNvSpPr/>
          <p:nvPr/>
        </p:nvSpPr>
        <p:spPr>
          <a:xfrm>
            <a:off x="457200" y="152400"/>
            <a:ext cx="8458200" cy="584775"/>
          </a:xfrm>
          <a:prstGeom prst="rect">
            <a:avLst/>
          </a:prstGeom>
        </p:spPr>
        <p:txBody>
          <a:bodyPr wrap="square">
            <a:spAutoFit/>
          </a:bodyPr>
          <a:lstStyle/>
          <a:p>
            <a:pPr algn="ctr">
              <a:spcAft>
                <a:spcPts val="600"/>
              </a:spcAft>
            </a:pPr>
            <a:r>
              <a:rPr lang="en-US" sz="3200" dirty="0" smtClean="0">
                <a:solidFill>
                  <a:srgbClr val="00B050"/>
                </a:solidFill>
                <a:latin typeface="Book Antiqua" pitchFamily="18" charset="0"/>
              </a:rPr>
              <a:t>Thermal Gravimetric Analysis (TGA)</a:t>
            </a: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85720" y="6172162"/>
            <a:ext cx="8458200" cy="400110"/>
          </a:xfrm>
          <a:prstGeom prst="rect">
            <a:avLst/>
          </a:prstGeom>
        </p:spPr>
        <p:txBody>
          <a:bodyPr wrap="square">
            <a:spAutoFit/>
          </a:bodyPr>
          <a:lstStyle/>
          <a:p>
            <a:pPr algn="ctr">
              <a:spcAft>
                <a:spcPts val="600"/>
              </a:spcAft>
            </a:pPr>
            <a:r>
              <a:rPr lang="en-US" sz="2000" dirty="0" smtClean="0">
                <a:solidFill>
                  <a:srgbClr val="C00000"/>
                </a:solidFill>
                <a:latin typeface="Book Antiqua" pitchFamily="18" charset="0"/>
              </a:rPr>
              <a:t>Schematic Diagram of the Thermal Gravimetric Analysis (TGA)</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52400"/>
            <a:ext cx="8458200" cy="584775"/>
          </a:xfrm>
          <a:prstGeom prst="rect">
            <a:avLst/>
          </a:prstGeom>
        </p:spPr>
        <p:txBody>
          <a:bodyPr wrap="square">
            <a:spAutoFit/>
          </a:bodyPr>
          <a:lstStyle/>
          <a:p>
            <a:pPr algn="ctr">
              <a:spcAft>
                <a:spcPts val="600"/>
              </a:spcAft>
            </a:pPr>
            <a:r>
              <a:rPr lang="en-US" sz="3200" dirty="0" smtClean="0">
                <a:solidFill>
                  <a:srgbClr val="00B050"/>
                </a:solidFill>
                <a:latin typeface="Book Antiqua" pitchFamily="18" charset="0"/>
              </a:rPr>
              <a:t>Principle of TGA</a:t>
            </a: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85720" y="995164"/>
            <a:ext cx="8501122" cy="5293757"/>
          </a:xfrm>
          <a:prstGeom prst="rect">
            <a:avLst/>
          </a:prstGeom>
        </p:spPr>
        <p:txBody>
          <a:bodyPr wrap="square">
            <a:spAutoFit/>
          </a:bodyPr>
          <a:lstStyle/>
          <a:p>
            <a:pPr marL="252000" indent="-252000" algn="just">
              <a:spcAft>
                <a:spcPts val="1200"/>
              </a:spcAft>
              <a:buFont typeface="Wingdings" pitchFamily="2" charset="2"/>
              <a:buChar char="ü"/>
            </a:pPr>
            <a:r>
              <a:rPr lang="en-IN" sz="2800" dirty="0" smtClean="0">
                <a:solidFill>
                  <a:srgbClr val="0000CC"/>
                </a:solidFill>
                <a:latin typeface="Centaur" pitchFamily="18" charset="0"/>
              </a:rPr>
              <a:t>In thermo-gravimetric analysis, the sample is heated in a given environment such as air, N</a:t>
            </a:r>
            <a:r>
              <a:rPr lang="en-IN" sz="2800" baseline="-25000" dirty="0" smtClean="0">
                <a:solidFill>
                  <a:srgbClr val="0000CC"/>
                </a:solidFill>
                <a:latin typeface="Centaur" pitchFamily="18" charset="0"/>
              </a:rPr>
              <a:t>2</a:t>
            </a:r>
            <a:r>
              <a:rPr lang="en-IN" sz="2800" dirty="0" smtClean="0">
                <a:solidFill>
                  <a:srgbClr val="0000CC"/>
                </a:solidFill>
                <a:latin typeface="Centaur" pitchFamily="18" charset="0"/>
              </a:rPr>
              <a:t>, CO</a:t>
            </a:r>
            <a:r>
              <a:rPr lang="en-IN" sz="2800" baseline="-25000" dirty="0" smtClean="0">
                <a:solidFill>
                  <a:srgbClr val="0000CC"/>
                </a:solidFill>
                <a:latin typeface="Centaur" pitchFamily="18" charset="0"/>
              </a:rPr>
              <a:t>2</a:t>
            </a:r>
            <a:r>
              <a:rPr lang="en-IN" sz="2800" dirty="0" smtClean="0">
                <a:solidFill>
                  <a:srgbClr val="0000CC"/>
                </a:solidFill>
                <a:latin typeface="Centaur" pitchFamily="18" charset="0"/>
              </a:rPr>
              <a:t>, He, </a:t>
            </a:r>
            <a:r>
              <a:rPr lang="en-IN" sz="2800" dirty="0" err="1" smtClean="0">
                <a:solidFill>
                  <a:srgbClr val="0000CC"/>
                </a:solidFill>
                <a:latin typeface="Centaur" pitchFamily="18" charset="0"/>
              </a:rPr>
              <a:t>Ar</a:t>
            </a:r>
            <a:r>
              <a:rPr lang="en-IN" sz="2800" dirty="0" smtClean="0">
                <a:solidFill>
                  <a:srgbClr val="0000CC"/>
                </a:solidFill>
                <a:latin typeface="Centaur" pitchFamily="18" charset="0"/>
              </a:rPr>
              <a:t> at controlled rate. </a:t>
            </a:r>
          </a:p>
          <a:p>
            <a:pPr marL="252000" indent="-252000" algn="just">
              <a:spcAft>
                <a:spcPts val="1200"/>
              </a:spcAft>
              <a:buFont typeface="Wingdings" pitchFamily="2" charset="2"/>
              <a:buChar char="ü"/>
            </a:pPr>
            <a:r>
              <a:rPr lang="en-IN" sz="2800" dirty="0" smtClean="0">
                <a:solidFill>
                  <a:srgbClr val="0000CC"/>
                </a:solidFill>
                <a:latin typeface="Centaur" pitchFamily="18" charset="0"/>
              </a:rPr>
              <a:t>The change in the weight of the substance is recorded as a function of temperature or time.</a:t>
            </a:r>
            <a:endParaRPr lang="pt-BR" sz="2800" baseline="-25000" dirty="0" smtClean="0">
              <a:solidFill>
                <a:srgbClr val="0000CC"/>
              </a:solidFill>
              <a:latin typeface="Centaur" pitchFamily="18" charset="0"/>
            </a:endParaRPr>
          </a:p>
          <a:p>
            <a:pPr marL="252000" indent="-252000" algn="just">
              <a:spcAft>
                <a:spcPts val="1200"/>
              </a:spcAft>
              <a:buFont typeface="Wingdings" pitchFamily="2" charset="2"/>
              <a:buChar char="ü"/>
            </a:pPr>
            <a:r>
              <a:rPr lang="pt-BR" sz="2800" dirty="0" smtClean="0">
                <a:solidFill>
                  <a:srgbClr val="0000CC"/>
                </a:solidFill>
                <a:latin typeface="Centaur" pitchFamily="18" charset="0"/>
              </a:rPr>
              <a:t>The temperature is increased at a constant rate for a known initial weight of the substance and the changes in weights are recorded as function of temperature at the different time interval.</a:t>
            </a:r>
          </a:p>
          <a:p>
            <a:pPr marL="252000" indent="-252000" algn="just">
              <a:spcAft>
                <a:spcPts val="1200"/>
              </a:spcAft>
              <a:buFont typeface="Wingdings" pitchFamily="2" charset="2"/>
              <a:buChar char="ü"/>
            </a:pPr>
            <a:r>
              <a:rPr lang="pt-BR" sz="2800" dirty="0" smtClean="0">
                <a:solidFill>
                  <a:srgbClr val="0000CC"/>
                </a:solidFill>
                <a:latin typeface="Centaur" pitchFamily="18" charset="0"/>
              </a:rPr>
              <a:t>This plot of weight change against temperature is called thermo-gravimetric curve or thermo gram, this is the basic principle of TGA</a:t>
            </a:r>
            <a:endParaRPr lang="en-IN" sz="2800" dirty="0" smtClean="0">
              <a:solidFill>
                <a:srgbClr val="0000CC"/>
              </a:solidFill>
              <a:latin typeface="Centaur"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8458200" cy="584775"/>
          </a:xfrm>
          <a:prstGeom prst="rect">
            <a:avLst/>
          </a:prstGeom>
        </p:spPr>
        <p:txBody>
          <a:bodyPr wrap="square">
            <a:spAutoFit/>
          </a:bodyPr>
          <a:lstStyle/>
          <a:p>
            <a:pPr algn="ctr">
              <a:spcAft>
                <a:spcPts val="600"/>
              </a:spcAft>
            </a:pPr>
            <a:r>
              <a:rPr lang="en-US" sz="3200" dirty="0" smtClean="0">
                <a:solidFill>
                  <a:srgbClr val="00B050"/>
                </a:solidFill>
                <a:latin typeface="Book Antiqua" pitchFamily="18" charset="0"/>
              </a:rPr>
              <a:t>Thermal Gravimetric Analysis (TGA)</a:t>
            </a:r>
          </a:p>
        </p:txBody>
      </p:sp>
      <p:sp>
        <p:nvSpPr>
          <p:cNvPr id="5"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214282" y="928670"/>
            <a:ext cx="8715436" cy="5201424"/>
          </a:xfrm>
          <a:prstGeom prst="rect">
            <a:avLst/>
          </a:prstGeom>
        </p:spPr>
        <p:txBody>
          <a:bodyPr wrap="square">
            <a:spAutoFit/>
          </a:bodyPr>
          <a:lstStyle/>
          <a:p>
            <a:pPr algn="just">
              <a:spcAft>
                <a:spcPts val="600"/>
              </a:spcAft>
            </a:pPr>
            <a:r>
              <a:rPr lang="en-IN" sz="2800" b="1" dirty="0" smtClean="0">
                <a:solidFill>
                  <a:srgbClr val="002060"/>
                </a:solidFill>
                <a:latin typeface="Book Antiqua" pitchFamily="18" charset="0"/>
              </a:rPr>
              <a:t>Mechanisms of Weight Change in TGA </a:t>
            </a:r>
            <a:endParaRPr lang="en-IN" sz="2800" dirty="0" smtClean="0">
              <a:solidFill>
                <a:srgbClr val="002060"/>
              </a:solidFill>
              <a:latin typeface="Book Antiqua" pitchFamily="18" charset="0"/>
            </a:endParaRPr>
          </a:p>
          <a:p>
            <a:pPr algn="just">
              <a:spcAft>
                <a:spcPts val="600"/>
              </a:spcAft>
            </a:pPr>
            <a:r>
              <a:rPr lang="en-IN" sz="2400" b="1" i="1" dirty="0" smtClean="0">
                <a:solidFill>
                  <a:srgbClr val="C00000"/>
                </a:solidFill>
                <a:latin typeface="Book Antiqua" pitchFamily="18" charset="0"/>
              </a:rPr>
              <a:t>Weight Loss: </a:t>
            </a:r>
          </a:p>
          <a:p>
            <a:pPr marL="252000" indent="-252000" algn="just">
              <a:spcAft>
                <a:spcPts val="600"/>
              </a:spcAft>
              <a:buFont typeface="Wingdings" pitchFamily="2" charset="2"/>
              <a:buChar char="ü"/>
            </a:pPr>
            <a:r>
              <a:rPr lang="en-IN" sz="2400" i="1" dirty="0" smtClean="0">
                <a:solidFill>
                  <a:srgbClr val="00A44A"/>
                </a:solidFill>
                <a:latin typeface="Book Antiqua" pitchFamily="18" charset="0"/>
              </a:rPr>
              <a:t>Decomposition: </a:t>
            </a:r>
            <a:r>
              <a:rPr lang="en-IN" sz="2400" dirty="0" smtClean="0">
                <a:solidFill>
                  <a:srgbClr val="0000FF"/>
                </a:solidFill>
                <a:latin typeface="Book Antiqua" pitchFamily="18" charset="0"/>
              </a:rPr>
              <a:t>The breaking apart of chemical bonds. </a:t>
            </a:r>
          </a:p>
          <a:p>
            <a:pPr marL="252000" indent="-252000" algn="just">
              <a:spcAft>
                <a:spcPts val="600"/>
              </a:spcAft>
              <a:buFont typeface="Wingdings" pitchFamily="2" charset="2"/>
              <a:buChar char="ü"/>
            </a:pPr>
            <a:r>
              <a:rPr lang="en-IN" sz="2400" i="1" dirty="0" smtClean="0">
                <a:solidFill>
                  <a:srgbClr val="00A44A"/>
                </a:solidFill>
                <a:latin typeface="Book Antiqua" pitchFamily="18" charset="0"/>
              </a:rPr>
              <a:t>Evaporation: </a:t>
            </a:r>
            <a:r>
              <a:rPr lang="en-IN" sz="2400" dirty="0" smtClean="0">
                <a:solidFill>
                  <a:srgbClr val="0000FF"/>
                </a:solidFill>
                <a:latin typeface="Book Antiqua" pitchFamily="18" charset="0"/>
              </a:rPr>
              <a:t>The loss of volatiles with elevated temperature.</a:t>
            </a:r>
          </a:p>
          <a:p>
            <a:pPr marL="252000" indent="-252000" algn="just">
              <a:spcAft>
                <a:spcPts val="600"/>
              </a:spcAft>
              <a:buFont typeface="Wingdings" pitchFamily="2" charset="2"/>
              <a:buChar char="ü"/>
            </a:pPr>
            <a:r>
              <a:rPr lang="en-IN" sz="2400" i="1" dirty="0" smtClean="0">
                <a:solidFill>
                  <a:srgbClr val="00A44A"/>
                </a:solidFill>
                <a:latin typeface="Book Antiqua" pitchFamily="18" charset="0"/>
              </a:rPr>
              <a:t>Reduction: </a:t>
            </a:r>
            <a:r>
              <a:rPr lang="en-IN" sz="2400" dirty="0" smtClean="0">
                <a:solidFill>
                  <a:srgbClr val="0000FF"/>
                </a:solidFill>
                <a:latin typeface="Book Antiqua" pitchFamily="18" charset="0"/>
              </a:rPr>
              <a:t>Interaction of sample to a reducing atmosphere (hydrogen, ammonia, etc). </a:t>
            </a:r>
          </a:p>
          <a:p>
            <a:pPr marL="252000" indent="-252000" algn="just">
              <a:spcAft>
                <a:spcPts val="600"/>
              </a:spcAft>
              <a:buFont typeface="Wingdings" pitchFamily="2" charset="2"/>
              <a:buChar char="ü"/>
            </a:pPr>
            <a:r>
              <a:rPr lang="en-IN" sz="2400" i="1" dirty="0" smtClean="0">
                <a:solidFill>
                  <a:srgbClr val="00A44A"/>
                </a:solidFill>
                <a:latin typeface="Book Antiqua" pitchFamily="18" charset="0"/>
              </a:rPr>
              <a:t>Desorption. </a:t>
            </a:r>
          </a:p>
          <a:p>
            <a:pPr algn="just"/>
            <a:endParaRPr lang="en-IN" sz="2400" dirty="0" smtClean="0">
              <a:latin typeface="Book Antiqua" pitchFamily="18" charset="0"/>
            </a:endParaRPr>
          </a:p>
          <a:p>
            <a:pPr algn="just">
              <a:spcAft>
                <a:spcPts val="600"/>
              </a:spcAft>
            </a:pPr>
            <a:r>
              <a:rPr lang="en-IN" sz="2400" b="1" i="1" dirty="0" smtClean="0">
                <a:solidFill>
                  <a:srgbClr val="C00000"/>
                </a:solidFill>
                <a:latin typeface="Book Antiqua" pitchFamily="18" charset="0"/>
              </a:rPr>
              <a:t>Weight Gain: </a:t>
            </a:r>
          </a:p>
          <a:p>
            <a:pPr marL="252000" indent="-252000" algn="just">
              <a:spcAft>
                <a:spcPts val="600"/>
              </a:spcAft>
              <a:buFont typeface="Wingdings" pitchFamily="2" charset="2"/>
              <a:buChar char="ü"/>
            </a:pPr>
            <a:r>
              <a:rPr lang="en-IN" sz="2400" i="1" dirty="0" smtClean="0">
                <a:solidFill>
                  <a:srgbClr val="00823B"/>
                </a:solidFill>
                <a:latin typeface="Book Antiqua" pitchFamily="18" charset="0"/>
              </a:rPr>
              <a:t>Oxidation: </a:t>
            </a:r>
            <a:r>
              <a:rPr lang="en-IN" sz="2400" dirty="0" smtClean="0">
                <a:latin typeface="Book Antiqua" pitchFamily="18" charset="0"/>
              </a:rPr>
              <a:t>Interaction of the sample with an oxidizing atmosphere. </a:t>
            </a:r>
          </a:p>
          <a:p>
            <a:pPr marL="252000" indent="-252000" algn="just">
              <a:spcAft>
                <a:spcPts val="600"/>
              </a:spcAft>
              <a:buFont typeface="Wingdings" pitchFamily="2" charset="2"/>
              <a:buChar char="ü"/>
            </a:pPr>
            <a:r>
              <a:rPr lang="en-IN" sz="2400" i="1" dirty="0" smtClean="0">
                <a:solidFill>
                  <a:srgbClr val="00823B"/>
                </a:solidFill>
                <a:latin typeface="Book Antiqua" pitchFamily="18" charset="0"/>
              </a:rPr>
              <a:t>Absorption or Adsorption.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52400"/>
            <a:ext cx="8458200" cy="584775"/>
          </a:xfrm>
          <a:prstGeom prst="rect">
            <a:avLst/>
          </a:prstGeom>
        </p:spPr>
        <p:txBody>
          <a:bodyPr wrap="square">
            <a:spAutoFit/>
          </a:bodyPr>
          <a:lstStyle/>
          <a:p>
            <a:pPr algn="ctr">
              <a:spcAft>
                <a:spcPts val="600"/>
              </a:spcAft>
            </a:pPr>
            <a:r>
              <a:rPr lang="en-US" sz="3200" b="1" dirty="0" smtClean="0">
                <a:solidFill>
                  <a:srgbClr val="00823B"/>
                </a:solidFill>
                <a:latin typeface="Book Antiqua" pitchFamily="18" charset="0"/>
              </a:rPr>
              <a:t>Differential Thermal analysis (DTA)</a:t>
            </a:r>
            <a:endParaRPr lang="en-US" sz="3200" dirty="0" smtClean="0">
              <a:solidFill>
                <a:srgbClr val="00823B"/>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9" name="Rectangle 8"/>
          <p:cNvSpPr/>
          <p:nvPr/>
        </p:nvSpPr>
        <p:spPr>
          <a:xfrm>
            <a:off x="142844" y="1008719"/>
            <a:ext cx="8858312" cy="523220"/>
          </a:xfrm>
          <a:prstGeom prst="rect">
            <a:avLst/>
          </a:prstGeom>
        </p:spPr>
        <p:txBody>
          <a:bodyPr wrap="square">
            <a:spAutoFit/>
          </a:bodyPr>
          <a:lstStyle/>
          <a:p>
            <a:pPr algn="just">
              <a:spcAft>
                <a:spcPts val="600"/>
              </a:spcAft>
            </a:pPr>
            <a:r>
              <a:rPr lang="en-US" sz="2800" b="1" i="1" dirty="0" smtClean="0">
                <a:solidFill>
                  <a:srgbClr val="C00000"/>
                </a:solidFill>
                <a:latin typeface="Book Antiqua" pitchFamily="18" charset="0"/>
              </a:rPr>
              <a:t>What is the DTA</a:t>
            </a:r>
            <a:r>
              <a:rPr lang="en-US" sz="2400" i="1" dirty="0" smtClean="0">
                <a:solidFill>
                  <a:srgbClr val="C00000"/>
                </a:solidFill>
                <a:latin typeface="Book Antiqua" pitchFamily="18" charset="0"/>
              </a:rPr>
              <a:t>?</a:t>
            </a:r>
          </a:p>
        </p:txBody>
      </p:sp>
      <p:pic>
        <p:nvPicPr>
          <p:cNvPr id="12" name="Picture 11" descr="DTA-2.png"/>
          <p:cNvPicPr>
            <a:picLocks noChangeAspect="1"/>
          </p:cNvPicPr>
          <p:nvPr/>
        </p:nvPicPr>
        <p:blipFill>
          <a:blip r:embed="rId2"/>
          <a:srcRect l="26562" t="5558" r="14844" b="19405"/>
          <a:stretch>
            <a:fillRect/>
          </a:stretch>
        </p:blipFill>
        <p:spPr>
          <a:xfrm>
            <a:off x="642909" y="1645908"/>
            <a:ext cx="7040324" cy="4860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3960" t="5662" r="990" b="2328"/>
          <a:stretch>
            <a:fillRect/>
          </a:stretch>
        </p:blipFill>
        <p:spPr bwMode="auto">
          <a:xfrm>
            <a:off x="1142976" y="1285860"/>
            <a:ext cx="6858048" cy="4643470"/>
          </a:xfrm>
          <a:prstGeom prst="rect">
            <a:avLst/>
          </a:prstGeom>
          <a:noFill/>
          <a:ln w="9525">
            <a:noFill/>
            <a:miter lim="800000"/>
            <a:headEnd/>
            <a:tailEnd/>
          </a:ln>
          <a:effectLst/>
        </p:spPr>
      </p:pic>
      <p:sp>
        <p:nvSpPr>
          <p:cNvPr id="5" name="Rectangle 4"/>
          <p:cNvSpPr/>
          <p:nvPr/>
        </p:nvSpPr>
        <p:spPr>
          <a:xfrm>
            <a:off x="457200" y="152400"/>
            <a:ext cx="8458200" cy="584775"/>
          </a:xfrm>
          <a:prstGeom prst="rect">
            <a:avLst/>
          </a:prstGeom>
        </p:spPr>
        <p:txBody>
          <a:bodyPr wrap="square">
            <a:spAutoFit/>
          </a:bodyPr>
          <a:lstStyle/>
          <a:p>
            <a:pPr algn="ctr">
              <a:spcAft>
                <a:spcPts val="600"/>
              </a:spcAft>
            </a:pPr>
            <a:r>
              <a:rPr lang="en-US" sz="3200" b="1" dirty="0" smtClean="0">
                <a:solidFill>
                  <a:srgbClr val="00823B"/>
                </a:solidFill>
                <a:latin typeface="Book Antiqua" pitchFamily="18" charset="0"/>
              </a:rPr>
              <a:t>Differential Thermal analysis (DTA)</a:t>
            </a:r>
            <a:endParaRPr lang="en-US" sz="3200" dirty="0" smtClean="0">
              <a:solidFill>
                <a:srgbClr val="00823B"/>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458200" cy="523220"/>
          </a:xfrm>
          <a:prstGeom prst="rect">
            <a:avLst/>
          </a:prstGeom>
        </p:spPr>
        <p:txBody>
          <a:bodyPr wrap="square">
            <a:spAutoFit/>
          </a:bodyPr>
          <a:lstStyle/>
          <a:p>
            <a:pPr algn="ctr"/>
            <a:r>
              <a:rPr lang="en-US" sz="2800" b="1" dirty="0" smtClean="0">
                <a:solidFill>
                  <a:srgbClr val="0000FF"/>
                </a:solidFill>
                <a:latin typeface="Book Antiqua" pitchFamily="18" charset="0"/>
              </a:rPr>
              <a:t>Electron Guns</a:t>
            </a:r>
            <a:endParaRPr lang="en-US" sz="2800" b="1" dirty="0">
              <a:solidFill>
                <a:srgbClr val="0000FF"/>
              </a:solidFill>
              <a:latin typeface="Book Antiqua" pitchFamily="18" charset="0"/>
            </a:endParaRPr>
          </a:p>
        </p:txBody>
      </p:sp>
      <p:sp>
        <p:nvSpPr>
          <p:cNvPr id="5" name="Line 3"/>
          <p:cNvSpPr>
            <a:spLocks noChangeShapeType="1"/>
          </p:cNvSpPr>
          <p:nvPr/>
        </p:nvSpPr>
        <p:spPr bwMode="auto">
          <a:xfrm>
            <a:off x="128588" y="9144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304800" y="1143000"/>
            <a:ext cx="8534400" cy="3277820"/>
          </a:xfrm>
          <a:prstGeom prst="rect">
            <a:avLst/>
          </a:prstGeom>
        </p:spPr>
        <p:txBody>
          <a:bodyPr wrap="square">
            <a:spAutoFit/>
          </a:bodyPr>
          <a:lstStyle/>
          <a:p>
            <a:pPr marL="365760" indent="-365760" algn="just">
              <a:spcAft>
                <a:spcPts val="600"/>
              </a:spcAft>
            </a:pPr>
            <a:r>
              <a:rPr lang="en-US" sz="2400" dirty="0" smtClean="0">
                <a:solidFill>
                  <a:srgbClr val="FF0000"/>
                </a:solidFill>
                <a:latin typeface="Book Antiqua" pitchFamily="18" charset="0"/>
              </a:rPr>
              <a:t>Field Emission Guns: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Create a strong electrical field to pull electrons away from the atoms.</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Electron guns are located either at the very top or at the very bottom of an SEM and fire a beam of electrons at the object under examination.</a:t>
            </a:r>
          </a:p>
          <a:p>
            <a:pPr marL="365760" indent="-365760" algn="just">
              <a:spcAft>
                <a:spcPts val="600"/>
              </a:spcAft>
              <a:buFont typeface="Wingdings" pitchFamily="2" charset="2"/>
              <a:buChar char="Ø"/>
            </a:pPr>
            <a:r>
              <a:rPr lang="en-US" sz="2400" dirty="0" smtClean="0">
                <a:solidFill>
                  <a:srgbClr val="0000FF"/>
                </a:solidFill>
                <a:latin typeface="Book Antiqua" pitchFamily="18" charset="0"/>
              </a:rPr>
              <a:t>These electrons don’t naturally go where they need to, however, which gets up to the next component of SEMs.</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A-4.png"/>
          <p:cNvPicPr>
            <a:picLocks noChangeAspect="1"/>
          </p:cNvPicPr>
          <p:nvPr/>
        </p:nvPicPr>
        <p:blipFill>
          <a:blip r:embed="rId2"/>
          <a:srcRect l="14844" r="16406" b="8337"/>
          <a:stretch>
            <a:fillRect/>
          </a:stretch>
        </p:blipFill>
        <p:spPr>
          <a:xfrm>
            <a:off x="1214414" y="1788448"/>
            <a:ext cx="6286544" cy="4712386"/>
          </a:xfrm>
          <a:prstGeom prst="rect">
            <a:avLst/>
          </a:prstGeom>
          <a:ln w="50800">
            <a:solidFill>
              <a:srgbClr val="00823B"/>
            </a:solidFill>
          </a:ln>
        </p:spPr>
      </p:pic>
      <p:sp>
        <p:nvSpPr>
          <p:cNvPr id="5" name="Rectangle 4"/>
          <p:cNvSpPr/>
          <p:nvPr/>
        </p:nvSpPr>
        <p:spPr>
          <a:xfrm>
            <a:off x="457200" y="152400"/>
            <a:ext cx="8458200" cy="584775"/>
          </a:xfrm>
          <a:prstGeom prst="rect">
            <a:avLst/>
          </a:prstGeom>
        </p:spPr>
        <p:txBody>
          <a:bodyPr wrap="square">
            <a:spAutoFit/>
          </a:bodyPr>
          <a:lstStyle/>
          <a:p>
            <a:pPr algn="ctr">
              <a:spcAft>
                <a:spcPts val="600"/>
              </a:spcAft>
            </a:pPr>
            <a:r>
              <a:rPr lang="en-US" sz="3200" b="1" dirty="0" smtClean="0">
                <a:solidFill>
                  <a:srgbClr val="00823B"/>
                </a:solidFill>
                <a:latin typeface="Book Antiqua" pitchFamily="18" charset="0"/>
              </a:rPr>
              <a:t>Differential Thermal analysis (DTA)</a:t>
            </a:r>
            <a:endParaRPr lang="en-US" sz="3200" dirty="0" smtClean="0">
              <a:solidFill>
                <a:srgbClr val="00823B"/>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7" name="Rectangle 6"/>
          <p:cNvSpPr/>
          <p:nvPr/>
        </p:nvSpPr>
        <p:spPr>
          <a:xfrm>
            <a:off x="142844" y="1008719"/>
            <a:ext cx="8858312" cy="461665"/>
          </a:xfrm>
          <a:prstGeom prst="rect">
            <a:avLst/>
          </a:prstGeom>
        </p:spPr>
        <p:txBody>
          <a:bodyPr wrap="square">
            <a:spAutoFit/>
          </a:bodyPr>
          <a:lstStyle/>
          <a:p>
            <a:pPr algn="just">
              <a:spcAft>
                <a:spcPts val="600"/>
              </a:spcAft>
            </a:pPr>
            <a:r>
              <a:rPr lang="en-US" sz="2400" b="1" i="1" u="sng" dirty="0" smtClean="0">
                <a:solidFill>
                  <a:srgbClr val="C00000"/>
                </a:solidFill>
                <a:latin typeface="Book Antiqua" pitchFamily="18" charset="0"/>
              </a:rPr>
              <a:t>Information of the Endothermic Peak of the DTA</a:t>
            </a:r>
            <a:r>
              <a:rPr lang="en-US" sz="2400" i="1" u="sng" dirty="0" smtClean="0">
                <a:solidFill>
                  <a:srgbClr val="C00000"/>
                </a:solidFill>
                <a:latin typeface="Book Antiqua" pitchFamily="18" charset="0"/>
              </a:rPr>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8458200" cy="584775"/>
          </a:xfrm>
          <a:prstGeom prst="rect">
            <a:avLst/>
          </a:prstGeom>
        </p:spPr>
        <p:txBody>
          <a:bodyPr wrap="square">
            <a:spAutoFit/>
          </a:bodyPr>
          <a:lstStyle/>
          <a:p>
            <a:pPr algn="ctr">
              <a:spcAft>
                <a:spcPts val="600"/>
              </a:spcAft>
            </a:pPr>
            <a:r>
              <a:rPr lang="en-US" sz="3200" b="1" dirty="0" smtClean="0">
                <a:solidFill>
                  <a:srgbClr val="00823B"/>
                </a:solidFill>
                <a:latin typeface="Book Antiqua" pitchFamily="18" charset="0"/>
              </a:rPr>
              <a:t>Differential Thermal analysis (DTA)</a:t>
            </a:r>
            <a:endParaRPr lang="en-US" sz="3200" dirty="0" smtClean="0">
              <a:solidFill>
                <a:srgbClr val="00823B"/>
              </a:solidFill>
              <a:latin typeface="Book Antiqua" pitchFamily="18" charset="0"/>
            </a:endParaRPr>
          </a:p>
        </p:txBody>
      </p:sp>
      <p:sp>
        <p:nvSpPr>
          <p:cNvPr id="5"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pic>
        <p:nvPicPr>
          <p:cNvPr id="6" name="Picture 5" descr="DTA-5.png"/>
          <p:cNvPicPr>
            <a:picLocks noChangeAspect="1"/>
          </p:cNvPicPr>
          <p:nvPr/>
        </p:nvPicPr>
        <p:blipFill>
          <a:blip r:embed="rId2"/>
          <a:srcRect l="15625" t="5534" r="17968" b="8313"/>
          <a:stretch>
            <a:fillRect/>
          </a:stretch>
        </p:blipFill>
        <p:spPr>
          <a:xfrm>
            <a:off x="1142976" y="1714488"/>
            <a:ext cx="6072230" cy="4429156"/>
          </a:xfrm>
          <a:prstGeom prst="rect">
            <a:avLst/>
          </a:prstGeom>
          <a:ln w="41275">
            <a:solidFill>
              <a:srgbClr val="0000FF"/>
            </a:solidFill>
          </a:ln>
        </p:spPr>
      </p:pic>
      <p:sp>
        <p:nvSpPr>
          <p:cNvPr id="7" name="Rectangle 6"/>
          <p:cNvSpPr/>
          <p:nvPr/>
        </p:nvSpPr>
        <p:spPr>
          <a:xfrm>
            <a:off x="142844" y="1008719"/>
            <a:ext cx="8858312" cy="461665"/>
          </a:xfrm>
          <a:prstGeom prst="rect">
            <a:avLst/>
          </a:prstGeom>
        </p:spPr>
        <p:txBody>
          <a:bodyPr wrap="square">
            <a:spAutoFit/>
          </a:bodyPr>
          <a:lstStyle/>
          <a:p>
            <a:pPr algn="just">
              <a:spcAft>
                <a:spcPts val="600"/>
              </a:spcAft>
            </a:pPr>
            <a:r>
              <a:rPr lang="en-US" sz="2400" b="1" i="1" u="sng" dirty="0" smtClean="0">
                <a:solidFill>
                  <a:srgbClr val="C00000"/>
                </a:solidFill>
                <a:latin typeface="Book Antiqua" pitchFamily="18" charset="0"/>
              </a:rPr>
              <a:t>Information of the Exothermic Peak of the DTA</a:t>
            </a:r>
            <a:r>
              <a:rPr lang="en-US" sz="2400" i="1" u="sng" dirty="0" smtClean="0">
                <a:solidFill>
                  <a:srgbClr val="C00000"/>
                </a:solidFill>
                <a:latin typeface="Book Antiqua" pitchFamily="18" charset="0"/>
              </a:rPr>
              <a: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8458200" cy="584775"/>
          </a:xfrm>
          <a:prstGeom prst="rect">
            <a:avLst/>
          </a:prstGeom>
        </p:spPr>
        <p:txBody>
          <a:bodyPr wrap="square">
            <a:spAutoFit/>
          </a:bodyPr>
          <a:lstStyle/>
          <a:p>
            <a:pPr algn="ctr">
              <a:spcAft>
                <a:spcPts val="600"/>
              </a:spcAft>
            </a:pPr>
            <a:r>
              <a:rPr lang="en-US" sz="3200" b="1" dirty="0" smtClean="0">
                <a:solidFill>
                  <a:srgbClr val="00823B"/>
                </a:solidFill>
                <a:latin typeface="Book Antiqua" pitchFamily="18" charset="0"/>
              </a:rPr>
              <a:t>Differential Thermal analysis (DTA)</a:t>
            </a:r>
            <a:endParaRPr lang="en-US" sz="3200" dirty="0" smtClean="0">
              <a:solidFill>
                <a:srgbClr val="00823B"/>
              </a:solidFill>
              <a:latin typeface="Book Antiqua" pitchFamily="18" charset="0"/>
            </a:endParaRPr>
          </a:p>
        </p:txBody>
      </p:sp>
      <p:sp>
        <p:nvSpPr>
          <p:cNvPr id="5"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pic>
        <p:nvPicPr>
          <p:cNvPr id="8" name="Picture 7" descr="DTA-6.png"/>
          <p:cNvPicPr>
            <a:picLocks noChangeAspect="1"/>
          </p:cNvPicPr>
          <p:nvPr/>
        </p:nvPicPr>
        <p:blipFill>
          <a:blip r:embed="rId2"/>
          <a:srcRect l="18750" r="13282" b="6948"/>
          <a:stretch>
            <a:fillRect/>
          </a:stretch>
        </p:blipFill>
        <p:spPr>
          <a:xfrm>
            <a:off x="1214414" y="1645596"/>
            <a:ext cx="6215106" cy="4783800"/>
          </a:xfrm>
          <a:prstGeom prst="rect">
            <a:avLst/>
          </a:prstGeom>
          <a:ln w="50800">
            <a:solidFill>
              <a:srgbClr val="0000FF"/>
            </a:solidFill>
          </a:ln>
        </p:spPr>
      </p:pic>
      <p:sp>
        <p:nvSpPr>
          <p:cNvPr id="9" name="Rectangle 8"/>
          <p:cNvSpPr/>
          <p:nvPr/>
        </p:nvSpPr>
        <p:spPr>
          <a:xfrm>
            <a:off x="142844" y="1008719"/>
            <a:ext cx="8858312" cy="461665"/>
          </a:xfrm>
          <a:prstGeom prst="rect">
            <a:avLst/>
          </a:prstGeom>
        </p:spPr>
        <p:txBody>
          <a:bodyPr wrap="square">
            <a:spAutoFit/>
          </a:bodyPr>
          <a:lstStyle/>
          <a:p>
            <a:pPr algn="just">
              <a:spcAft>
                <a:spcPts val="600"/>
              </a:spcAft>
            </a:pPr>
            <a:r>
              <a:rPr lang="en-US" sz="2400" b="1" i="1" u="sng" dirty="0" smtClean="0">
                <a:solidFill>
                  <a:srgbClr val="C00000"/>
                </a:solidFill>
                <a:latin typeface="Book Antiqua" pitchFamily="18" charset="0"/>
              </a:rPr>
              <a:t>List of Reference Materials used in the DTA Study</a:t>
            </a:r>
            <a:r>
              <a:rPr lang="en-US" sz="2400" i="1" u="sng" dirty="0" smtClean="0">
                <a:solidFill>
                  <a:srgbClr val="C00000"/>
                </a:solidFill>
                <a:latin typeface="Book Antiqua" pitchFamily="18" charset="0"/>
              </a:rPr>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756" y="152400"/>
            <a:ext cx="8915400" cy="523220"/>
          </a:xfrm>
          <a:prstGeom prst="rect">
            <a:avLst/>
          </a:prstGeom>
        </p:spPr>
        <p:txBody>
          <a:bodyPr wrap="square">
            <a:spAutoFit/>
          </a:bodyPr>
          <a:lstStyle/>
          <a:p>
            <a:pPr algn="ctr"/>
            <a:r>
              <a:rPr lang="en-US" sz="2800" b="1" dirty="0" smtClean="0">
                <a:solidFill>
                  <a:srgbClr val="00A44A"/>
                </a:solidFill>
                <a:latin typeface="Book Antiqua" pitchFamily="18" charset="0"/>
              </a:rPr>
              <a:t>TGA and DTA:</a:t>
            </a:r>
            <a:r>
              <a:rPr lang="en-IN" sz="2800" b="1" dirty="0" smtClean="0">
                <a:solidFill>
                  <a:srgbClr val="00A44A"/>
                </a:solidFill>
                <a:latin typeface="Book Antiqua" pitchFamily="18" charset="0"/>
              </a:rPr>
              <a:t> Calcium Oxalate Monohydrate</a:t>
            </a:r>
            <a:r>
              <a:rPr lang="en-US" sz="2800" b="1" dirty="0" smtClean="0">
                <a:solidFill>
                  <a:srgbClr val="00A44A"/>
                </a:solidFill>
                <a:latin typeface="Book Antiqua" pitchFamily="18" charset="0"/>
              </a:rPr>
              <a:t> </a:t>
            </a:r>
          </a:p>
        </p:txBody>
      </p:sp>
      <p:sp>
        <p:nvSpPr>
          <p:cNvPr id="4"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grpSp>
        <p:nvGrpSpPr>
          <p:cNvPr id="2" name="Group 10"/>
          <p:cNvGrpSpPr/>
          <p:nvPr/>
        </p:nvGrpSpPr>
        <p:grpSpPr>
          <a:xfrm>
            <a:off x="750426" y="1557338"/>
            <a:ext cx="7619930" cy="3743325"/>
            <a:chOff x="750426" y="1557338"/>
            <a:chExt cx="7619930" cy="3743325"/>
          </a:xfrm>
        </p:grpSpPr>
        <p:pic>
          <p:nvPicPr>
            <p:cNvPr id="1027" name="Picture 3"/>
            <p:cNvPicPr>
              <a:picLocks noChangeAspect="1" noChangeArrowheads="1"/>
            </p:cNvPicPr>
            <p:nvPr/>
          </p:nvPicPr>
          <p:blipFill>
            <a:blip r:embed="rId2"/>
            <a:srcRect/>
            <a:stretch>
              <a:fillRect/>
            </a:stretch>
          </p:blipFill>
          <p:spPr bwMode="auto">
            <a:xfrm>
              <a:off x="1171575" y="1557338"/>
              <a:ext cx="6800850" cy="3743325"/>
            </a:xfrm>
            <a:prstGeom prst="rect">
              <a:avLst/>
            </a:prstGeom>
            <a:noFill/>
            <a:ln w="9525">
              <a:noFill/>
              <a:miter lim="800000"/>
              <a:headEnd/>
              <a:tailEnd/>
            </a:ln>
            <a:effectLst/>
          </p:spPr>
        </p:pic>
        <p:sp>
          <p:nvSpPr>
            <p:cNvPr id="6" name="TextBox 5"/>
            <p:cNvSpPr txBox="1"/>
            <p:nvPr/>
          </p:nvSpPr>
          <p:spPr>
            <a:xfrm rot="16200000">
              <a:off x="249648" y="3081348"/>
              <a:ext cx="1370888" cy="369332"/>
            </a:xfrm>
            <a:prstGeom prst="rect">
              <a:avLst/>
            </a:prstGeom>
            <a:noFill/>
          </p:spPr>
          <p:txBody>
            <a:bodyPr wrap="none" rtlCol="0">
              <a:spAutoFit/>
            </a:bodyPr>
            <a:lstStyle/>
            <a:p>
              <a:r>
                <a:rPr lang="en-IN" b="1" dirty="0" smtClean="0">
                  <a:latin typeface="Book Antiqua" pitchFamily="18" charset="0"/>
                </a:rPr>
                <a:t>Weight (%)</a:t>
              </a:r>
              <a:endParaRPr lang="en-IN" b="1" dirty="0">
                <a:latin typeface="Book Antiqua" pitchFamily="18" charset="0"/>
              </a:endParaRPr>
            </a:p>
          </p:txBody>
        </p:sp>
        <p:sp>
          <p:nvSpPr>
            <p:cNvPr id="7" name="TextBox 6"/>
            <p:cNvSpPr txBox="1"/>
            <p:nvPr/>
          </p:nvSpPr>
          <p:spPr>
            <a:xfrm rot="16200000">
              <a:off x="6667485" y="3333779"/>
              <a:ext cx="3036409" cy="369332"/>
            </a:xfrm>
            <a:prstGeom prst="rect">
              <a:avLst/>
            </a:prstGeom>
            <a:noFill/>
          </p:spPr>
          <p:txBody>
            <a:bodyPr wrap="none" rtlCol="0">
              <a:spAutoFit/>
            </a:bodyPr>
            <a:lstStyle/>
            <a:p>
              <a:r>
                <a:rPr lang="en-IN" b="1" dirty="0" smtClean="0">
                  <a:latin typeface="Book Antiqua" pitchFamily="18" charset="0"/>
                </a:rPr>
                <a:t>Derivative Weight (%)/min</a:t>
              </a:r>
              <a:endParaRPr lang="en-IN" b="1" dirty="0">
                <a:latin typeface="Book Antiqua" pitchFamily="18" charset="0"/>
              </a:endParaRPr>
            </a:p>
          </p:txBody>
        </p:sp>
        <p:sp>
          <p:nvSpPr>
            <p:cNvPr id="8" name="TextBox 7"/>
            <p:cNvSpPr txBox="1"/>
            <p:nvPr/>
          </p:nvSpPr>
          <p:spPr>
            <a:xfrm>
              <a:off x="2786050" y="1714488"/>
              <a:ext cx="646331" cy="369332"/>
            </a:xfrm>
            <a:prstGeom prst="rect">
              <a:avLst/>
            </a:prstGeom>
            <a:noFill/>
          </p:spPr>
          <p:txBody>
            <a:bodyPr wrap="none" rtlCol="0">
              <a:spAutoFit/>
            </a:bodyPr>
            <a:lstStyle/>
            <a:p>
              <a:r>
                <a:rPr lang="en-IN" b="1" dirty="0" smtClean="0">
                  <a:solidFill>
                    <a:srgbClr val="C00000"/>
                  </a:solidFill>
                  <a:latin typeface="Book Antiqua" pitchFamily="18" charset="0"/>
                </a:rPr>
                <a:t>H</a:t>
              </a:r>
              <a:r>
                <a:rPr lang="en-IN" b="1" baseline="-25000" dirty="0" smtClean="0">
                  <a:solidFill>
                    <a:srgbClr val="C00000"/>
                  </a:solidFill>
                  <a:latin typeface="Book Antiqua" pitchFamily="18" charset="0"/>
                </a:rPr>
                <a:t>2</a:t>
              </a:r>
              <a:r>
                <a:rPr lang="en-IN" b="1" dirty="0" smtClean="0">
                  <a:solidFill>
                    <a:srgbClr val="C00000"/>
                  </a:solidFill>
                  <a:latin typeface="Book Antiqua" pitchFamily="18" charset="0"/>
                </a:rPr>
                <a:t>O</a:t>
              </a:r>
              <a:endParaRPr lang="en-IN" b="1" dirty="0">
                <a:solidFill>
                  <a:srgbClr val="C00000"/>
                </a:solidFill>
                <a:latin typeface="Book Antiqua" pitchFamily="18" charset="0"/>
              </a:endParaRPr>
            </a:p>
          </p:txBody>
        </p:sp>
        <p:sp>
          <p:nvSpPr>
            <p:cNvPr id="9" name="TextBox 8"/>
            <p:cNvSpPr txBox="1"/>
            <p:nvPr/>
          </p:nvSpPr>
          <p:spPr>
            <a:xfrm>
              <a:off x="4572000" y="2143116"/>
              <a:ext cx="543739" cy="369332"/>
            </a:xfrm>
            <a:prstGeom prst="rect">
              <a:avLst/>
            </a:prstGeom>
            <a:noFill/>
          </p:spPr>
          <p:txBody>
            <a:bodyPr wrap="none" rtlCol="0">
              <a:spAutoFit/>
            </a:bodyPr>
            <a:lstStyle/>
            <a:p>
              <a:r>
                <a:rPr lang="en-IN" b="1" dirty="0" smtClean="0">
                  <a:solidFill>
                    <a:srgbClr val="C00000"/>
                  </a:solidFill>
                  <a:latin typeface="Book Antiqua" pitchFamily="18" charset="0"/>
                </a:rPr>
                <a:t>CO</a:t>
              </a:r>
              <a:endParaRPr lang="en-IN" b="1" dirty="0">
                <a:solidFill>
                  <a:srgbClr val="C00000"/>
                </a:solidFill>
                <a:latin typeface="Book Antiqua" pitchFamily="18" charset="0"/>
              </a:endParaRPr>
            </a:p>
          </p:txBody>
        </p:sp>
        <p:sp>
          <p:nvSpPr>
            <p:cNvPr id="10" name="TextBox 9"/>
            <p:cNvSpPr txBox="1"/>
            <p:nvPr/>
          </p:nvSpPr>
          <p:spPr>
            <a:xfrm>
              <a:off x="6357950" y="2928934"/>
              <a:ext cx="620683" cy="369332"/>
            </a:xfrm>
            <a:prstGeom prst="rect">
              <a:avLst/>
            </a:prstGeom>
            <a:noFill/>
          </p:spPr>
          <p:txBody>
            <a:bodyPr wrap="none" rtlCol="0">
              <a:spAutoFit/>
            </a:bodyPr>
            <a:lstStyle/>
            <a:p>
              <a:r>
                <a:rPr lang="en-IN" b="1" dirty="0" smtClean="0">
                  <a:solidFill>
                    <a:srgbClr val="C00000"/>
                  </a:solidFill>
                  <a:latin typeface="Book Antiqua" pitchFamily="18" charset="0"/>
                </a:rPr>
                <a:t>CO</a:t>
              </a:r>
              <a:r>
                <a:rPr lang="en-IN" b="1" baseline="-25000" dirty="0" smtClean="0">
                  <a:solidFill>
                    <a:srgbClr val="C00000"/>
                  </a:solidFill>
                  <a:latin typeface="Book Antiqua" pitchFamily="18" charset="0"/>
                </a:rPr>
                <a:t>2</a:t>
              </a:r>
              <a:endParaRPr lang="en-IN" b="1" baseline="-25000" dirty="0">
                <a:solidFill>
                  <a:srgbClr val="C00000"/>
                </a:solidFill>
                <a:latin typeface="Book Antiqua" pitchFamily="18" charset="0"/>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5756" y="152400"/>
            <a:ext cx="8915400" cy="523220"/>
          </a:xfrm>
          <a:prstGeom prst="rect">
            <a:avLst/>
          </a:prstGeom>
        </p:spPr>
        <p:txBody>
          <a:bodyPr wrap="square">
            <a:spAutoFit/>
          </a:bodyPr>
          <a:lstStyle/>
          <a:p>
            <a:pPr algn="ctr"/>
            <a:r>
              <a:rPr lang="en-US" sz="2800" b="1" dirty="0" smtClean="0">
                <a:solidFill>
                  <a:srgbClr val="00A44A"/>
                </a:solidFill>
                <a:latin typeface="Book Antiqua" pitchFamily="18" charset="0"/>
              </a:rPr>
              <a:t>TGA and DTA:</a:t>
            </a:r>
            <a:r>
              <a:rPr lang="en-IN" sz="2800" b="1" dirty="0" smtClean="0">
                <a:solidFill>
                  <a:srgbClr val="00A44A"/>
                </a:solidFill>
                <a:latin typeface="Book Antiqua" pitchFamily="18" charset="0"/>
              </a:rPr>
              <a:t> Calcium Oxalate Monohydrate</a:t>
            </a:r>
            <a:r>
              <a:rPr lang="en-US" sz="2800" b="1" dirty="0" smtClean="0">
                <a:solidFill>
                  <a:srgbClr val="00A44A"/>
                </a:solidFill>
                <a:latin typeface="Book Antiqua" pitchFamily="18" charset="0"/>
              </a:rPr>
              <a:t> </a:t>
            </a:r>
          </a:p>
        </p:txBody>
      </p:sp>
      <p:sp>
        <p:nvSpPr>
          <p:cNvPr id="5"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214282" y="928670"/>
            <a:ext cx="8715436" cy="2323713"/>
          </a:xfrm>
          <a:prstGeom prst="rect">
            <a:avLst/>
          </a:prstGeom>
        </p:spPr>
        <p:txBody>
          <a:bodyPr wrap="square">
            <a:spAutoFit/>
          </a:bodyPr>
          <a:lstStyle/>
          <a:p>
            <a:pPr algn="just">
              <a:spcAft>
                <a:spcPts val="600"/>
              </a:spcAft>
            </a:pPr>
            <a:r>
              <a:rPr lang="pt-BR" sz="2000" b="1" i="1" dirty="0" smtClean="0">
                <a:solidFill>
                  <a:srgbClr val="C00000"/>
                </a:solidFill>
                <a:latin typeface="Book Antiqua" pitchFamily="18" charset="0"/>
              </a:rPr>
              <a:t>1st Step, H</a:t>
            </a:r>
            <a:r>
              <a:rPr lang="pt-BR" sz="2000" b="1" i="1" baseline="-25000" dirty="0" smtClean="0">
                <a:solidFill>
                  <a:srgbClr val="C00000"/>
                </a:solidFill>
                <a:latin typeface="Book Antiqua" pitchFamily="18" charset="0"/>
              </a:rPr>
              <a:t>2</a:t>
            </a:r>
            <a:r>
              <a:rPr lang="pt-BR" sz="2000" b="1" i="1" dirty="0" smtClean="0">
                <a:solidFill>
                  <a:srgbClr val="C00000"/>
                </a:solidFill>
                <a:latin typeface="Book Antiqua" pitchFamily="18" charset="0"/>
              </a:rPr>
              <a:t>O Release</a:t>
            </a:r>
          </a:p>
          <a:p>
            <a:pPr>
              <a:spcAft>
                <a:spcPts val="600"/>
              </a:spcAft>
              <a:buFont typeface="Wingdings" pitchFamily="2" charset="2"/>
              <a:buChar char="ü"/>
            </a:pPr>
            <a:r>
              <a:rPr lang="pt-BR" sz="2000" dirty="0" smtClean="0">
                <a:latin typeface="Book Antiqua" pitchFamily="18" charset="0"/>
              </a:rPr>
              <a:t>CaC</a:t>
            </a:r>
            <a:r>
              <a:rPr lang="pt-BR" sz="2000" baseline="-25000" dirty="0" smtClean="0">
                <a:latin typeface="Book Antiqua" pitchFamily="18" charset="0"/>
              </a:rPr>
              <a:t>2</a:t>
            </a:r>
            <a:r>
              <a:rPr lang="pt-BR" sz="2000" dirty="0" smtClean="0">
                <a:latin typeface="Book Antiqua" pitchFamily="18" charset="0"/>
              </a:rPr>
              <a:t>O</a:t>
            </a:r>
            <a:r>
              <a:rPr lang="pt-BR" sz="2000" baseline="-25000" dirty="0" smtClean="0">
                <a:latin typeface="Book Antiqua" pitchFamily="18" charset="0"/>
              </a:rPr>
              <a:t>4</a:t>
            </a:r>
            <a:r>
              <a:rPr lang="pt-BR" sz="2000" dirty="0" smtClean="0">
                <a:latin typeface="Book Antiqua" pitchFamily="18" charset="0"/>
              </a:rPr>
              <a:t>•H</a:t>
            </a:r>
            <a:r>
              <a:rPr lang="pt-BR" sz="2000" baseline="-25000" dirty="0" smtClean="0">
                <a:latin typeface="Book Antiqua" pitchFamily="18" charset="0"/>
              </a:rPr>
              <a:t>2</a:t>
            </a:r>
            <a:r>
              <a:rPr lang="pt-BR" sz="2000" dirty="0" smtClean="0">
                <a:latin typeface="Book Antiqua" pitchFamily="18" charset="0"/>
              </a:rPr>
              <a:t>O (s) → CaC</a:t>
            </a:r>
            <a:r>
              <a:rPr lang="pt-BR" sz="2000" baseline="-25000" dirty="0" smtClean="0">
                <a:latin typeface="Book Antiqua" pitchFamily="18" charset="0"/>
              </a:rPr>
              <a:t>2</a:t>
            </a:r>
            <a:r>
              <a:rPr lang="pt-BR" sz="2000" dirty="0" smtClean="0">
                <a:latin typeface="Book Antiqua" pitchFamily="18" charset="0"/>
              </a:rPr>
              <a:t>O</a:t>
            </a:r>
            <a:r>
              <a:rPr lang="pt-BR" sz="2000" baseline="-25000" dirty="0" smtClean="0">
                <a:latin typeface="Book Antiqua" pitchFamily="18" charset="0"/>
              </a:rPr>
              <a:t>4</a:t>
            </a:r>
            <a:r>
              <a:rPr lang="pt-BR" sz="2000" dirty="0" smtClean="0">
                <a:latin typeface="Book Antiqua" pitchFamily="18" charset="0"/>
              </a:rPr>
              <a:t> (s) + H</a:t>
            </a:r>
            <a:r>
              <a:rPr lang="pt-BR" sz="2000" baseline="-25000" dirty="0" smtClean="0">
                <a:latin typeface="Book Antiqua" pitchFamily="18" charset="0"/>
              </a:rPr>
              <a:t>2</a:t>
            </a:r>
            <a:r>
              <a:rPr lang="pt-BR" sz="2000" dirty="0" smtClean="0">
                <a:latin typeface="Book Antiqua" pitchFamily="18" charset="0"/>
              </a:rPr>
              <a:t>O (g) </a:t>
            </a:r>
            <a:endParaRPr lang="it-IT" sz="2000" b="1" i="1" dirty="0" smtClean="0">
              <a:latin typeface="Book Antiqua" pitchFamily="18" charset="0"/>
            </a:endParaRPr>
          </a:p>
          <a:p>
            <a:pPr algn="just">
              <a:spcAft>
                <a:spcPts val="600"/>
              </a:spcAft>
            </a:pPr>
            <a:r>
              <a:rPr lang="en-IN" sz="2000" b="1" i="1" dirty="0" smtClean="0">
                <a:solidFill>
                  <a:srgbClr val="C00000"/>
                </a:solidFill>
                <a:latin typeface="Book Antiqua" pitchFamily="18" charset="0"/>
              </a:rPr>
              <a:t>2nd Step, CO Release</a:t>
            </a:r>
          </a:p>
          <a:p>
            <a:pPr>
              <a:spcAft>
                <a:spcPts val="600"/>
              </a:spcAft>
              <a:buFont typeface="Wingdings" pitchFamily="2" charset="2"/>
              <a:buChar char="ü"/>
            </a:pPr>
            <a:r>
              <a:rPr lang="en-IN" sz="2000" dirty="0" smtClean="0">
                <a:latin typeface="Book Antiqua" pitchFamily="18" charset="0"/>
              </a:rPr>
              <a:t>CaC</a:t>
            </a:r>
            <a:r>
              <a:rPr lang="en-IN" sz="2000" baseline="-25000" dirty="0" smtClean="0">
                <a:latin typeface="Book Antiqua" pitchFamily="18" charset="0"/>
              </a:rPr>
              <a:t>2</a:t>
            </a:r>
            <a:r>
              <a:rPr lang="en-IN" sz="2000" dirty="0" smtClean="0">
                <a:latin typeface="Book Antiqua" pitchFamily="18" charset="0"/>
              </a:rPr>
              <a:t>O</a:t>
            </a:r>
            <a:r>
              <a:rPr lang="en-IN" sz="2000" baseline="-25000" dirty="0" smtClean="0">
                <a:latin typeface="Book Antiqua" pitchFamily="18" charset="0"/>
              </a:rPr>
              <a:t>4</a:t>
            </a:r>
            <a:r>
              <a:rPr lang="en-IN" sz="2000" dirty="0" smtClean="0">
                <a:latin typeface="Book Antiqua" pitchFamily="18" charset="0"/>
              </a:rPr>
              <a:t> (s) → CaCO</a:t>
            </a:r>
            <a:r>
              <a:rPr lang="en-IN" sz="2000" baseline="-25000" dirty="0" smtClean="0">
                <a:latin typeface="Book Antiqua" pitchFamily="18" charset="0"/>
              </a:rPr>
              <a:t>3</a:t>
            </a:r>
            <a:r>
              <a:rPr lang="en-IN" sz="2000" dirty="0" smtClean="0">
                <a:latin typeface="Book Antiqua" pitchFamily="18" charset="0"/>
              </a:rPr>
              <a:t> (s) + CO (g) </a:t>
            </a:r>
          </a:p>
          <a:p>
            <a:pPr algn="just">
              <a:spcAft>
                <a:spcPts val="600"/>
              </a:spcAft>
            </a:pPr>
            <a:r>
              <a:rPr lang="en-IN" sz="2000" b="1" i="1" dirty="0" smtClean="0">
                <a:solidFill>
                  <a:srgbClr val="C00000"/>
                </a:solidFill>
                <a:latin typeface="Book Antiqua" pitchFamily="18" charset="0"/>
              </a:rPr>
              <a:t>3rd Step, CO Release</a:t>
            </a:r>
          </a:p>
          <a:p>
            <a:pPr>
              <a:spcAft>
                <a:spcPts val="600"/>
              </a:spcAft>
              <a:buFont typeface="Wingdings" pitchFamily="2" charset="2"/>
              <a:buChar char="ü"/>
            </a:pPr>
            <a:r>
              <a:rPr lang="en-IN" sz="2000" dirty="0" smtClean="0">
                <a:latin typeface="Book Antiqua" pitchFamily="18" charset="0"/>
              </a:rPr>
              <a:t>CaCO</a:t>
            </a:r>
            <a:r>
              <a:rPr lang="en-IN" sz="2000" baseline="-25000" dirty="0" smtClean="0">
                <a:latin typeface="Book Antiqua" pitchFamily="18" charset="0"/>
              </a:rPr>
              <a:t>3</a:t>
            </a:r>
            <a:r>
              <a:rPr lang="en-IN" sz="2000" dirty="0" smtClean="0">
                <a:latin typeface="Book Antiqua" pitchFamily="18" charset="0"/>
              </a:rPr>
              <a:t> (s) → </a:t>
            </a:r>
            <a:r>
              <a:rPr lang="en-IN" sz="2000" dirty="0" err="1" smtClean="0">
                <a:latin typeface="Book Antiqua" pitchFamily="18" charset="0"/>
              </a:rPr>
              <a:t>CaO</a:t>
            </a:r>
            <a:r>
              <a:rPr lang="en-IN" sz="2000" dirty="0" smtClean="0">
                <a:latin typeface="Book Antiqua" pitchFamily="18" charset="0"/>
              </a:rPr>
              <a:t> (s) + CO</a:t>
            </a:r>
            <a:r>
              <a:rPr lang="en-IN" sz="2000" baseline="-25000" dirty="0" smtClean="0">
                <a:latin typeface="Book Antiqua" pitchFamily="18" charset="0"/>
              </a:rPr>
              <a:t>2</a:t>
            </a:r>
            <a:r>
              <a:rPr lang="en-IN" sz="2000" dirty="0" smtClean="0">
                <a:latin typeface="Book Antiqua" pitchFamily="18" charset="0"/>
              </a:rPr>
              <a:t> (g) </a:t>
            </a:r>
          </a:p>
        </p:txBody>
      </p:sp>
      <p:sp>
        <p:nvSpPr>
          <p:cNvPr id="7" name="Rectangle 6"/>
          <p:cNvSpPr/>
          <p:nvPr/>
        </p:nvSpPr>
        <p:spPr>
          <a:xfrm>
            <a:off x="142876" y="3352760"/>
            <a:ext cx="8858280" cy="3262432"/>
          </a:xfrm>
          <a:prstGeom prst="rect">
            <a:avLst/>
          </a:prstGeom>
        </p:spPr>
        <p:txBody>
          <a:bodyPr wrap="square">
            <a:spAutoFit/>
          </a:bodyPr>
          <a:lstStyle/>
          <a:p>
            <a:pPr marL="252000" indent="-252000" algn="just">
              <a:spcAft>
                <a:spcPts val="600"/>
              </a:spcAft>
              <a:buFont typeface="Wingdings" pitchFamily="2" charset="2"/>
              <a:buChar char="ü"/>
            </a:pPr>
            <a:r>
              <a:rPr lang="en-IN" sz="2200" dirty="0" smtClean="0">
                <a:solidFill>
                  <a:srgbClr val="0000FF"/>
                </a:solidFill>
                <a:latin typeface="Book Antiqua" pitchFamily="18" charset="0"/>
              </a:rPr>
              <a:t>Calcium oxalate monohydrate CaC</a:t>
            </a:r>
            <a:r>
              <a:rPr lang="en-IN" sz="2200" baseline="-25000" dirty="0" smtClean="0">
                <a:solidFill>
                  <a:srgbClr val="0000FF"/>
                </a:solidFill>
                <a:latin typeface="Book Antiqua" pitchFamily="18" charset="0"/>
              </a:rPr>
              <a:t>2</a:t>
            </a:r>
            <a:r>
              <a:rPr lang="en-IN" sz="2200" dirty="0" smtClean="0">
                <a:solidFill>
                  <a:srgbClr val="0000FF"/>
                </a:solidFill>
                <a:latin typeface="Book Antiqua" pitchFamily="18" charset="0"/>
              </a:rPr>
              <a:t>O</a:t>
            </a:r>
            <a:r>
              <a:rPr lang="en-IN" sz="2200" baseline="-25000" dirty="0" smtClean="0">
                <a:solidFill>
                  <a:srgbClr val="0000FF"/>
                </a:solidFill>
                <a:latin typeface="Book Antiqua" pitchFamily="18" charset="0"/>
              </a:rPr>
              <a:t>4</a:t>
            </a:r>
            <a:r>
              <a:rPr lang="en-IN" sz="2200" dirty="0" smtClean="0">
                <a:solidFill>
                  <a:srgbClr val="0000FF"/>
                </a:solidFill>
                <a:latin typeface="Book Antiqua" pitchFamily="18" charset="0"/>
              </a:rPr>
              <a:t>.H</a:t>
            </a:r>
            <a:r>
              <a:rPr lang="en-IN" sz="2200" baseline="-25000" dirty="0" smtClean="0">
                <a:solidFill>
                  <a:srgbClr val="0000FF"/>
                </a:solidFill>
                <a:latin typeface="Book Antiqua" pitchFamily="18" charset="0"/>
              </a:rPr>
              <a:t>2</a:t>
            </a:r>
            <a:r>
              <a:rPr lang="en-IN" sz="2200" dirty="0" smtClean="0">
                <a:solidFill>
                  <a:srgbClr val="0000FF"/>
                </a:solidFill>
                <a:latin typeface="Book Antiqua" pitchFamily="18" charset="0"/>
              </a:rPr>
              <a:t>O is stable up to 100 ⁰C.</a:t>
            </a:r>
          </a:p>
          <a:p>
            <a:pPr marL="252000" indent="-252000" algn="just">
              <a:spcAft>
                <a:spcPts val="600"/>
              </a:spcAft>
              <a:buFont typeface="Wingdings" pitchFamily="2" charset="2"/>
              <a:buChar char="ü"/>
            </a:pPr>
            <a:r>
              <a:rPr lang="en-IN" sz="2200" dirty="0" smtClean="0">
                <a:solidFill>
                  <a:srgbClr val="0000FF"/>
                </a:solidFill>
                <a:latin typeface="Book Antiqua" pitchFamily="18" charset="0"/>
              </a:rPr>
              <a:t>Release of water begins at 100 ⁰C and gets completed at 170 ⁰C.</a:t>
            </a:r>
          </a:p>
          <a:p>
            <a:pPr marL="252000" indent="-252000" algn="just">
              <a:spcAft>
                <a:spcPts val="600"/>
              </a:spcAft>
              <a:buFont typeface="Wingdings" pitchFamily="2" charset="2"/>
              <a:buChar char="ü"/>
            </a:pPr>
            <a:r>
              <a:rPr lang="en-IN" sz="2200" dirty="0" smtClean="0">
                <a:solidFill>
                  <a:srgbClr val="0000FF"/>
                </a:solidFill>
                <a:latin typeface="Book Antiqua" pitchFamily="18" charset="0"/>
              </a:rPr>
              <a:t>Then, it shows thermal stability in the range of 170 - 400 ⁰C.</a:t>
            </a:r>
          </a:p>
          <a:p>
            <a:pPr marL="252000" indent="-252000" algn="just">
              <a:spcAft>
                <a:spcPts val="600"/>
              </a:spcAft>
              <a:buFont typeface="Wingdings" pitchFamily="2" charset="2"/>
              <a:buChar char="ü"/>
            </a:pPr>
            <a:r>
              <a:rPr lang="en-IN" sz="2200" dirty="0" smtClean="0">
                <a:solidFill>
                  <a:srgbClr val="0000FF"/>
                </a:solidFill>
                <a:latin typeface="Book Antiqua" pitchFamily="18" charset="0"/>
              </a:rPr>
              <a:t>The decomposition of CaC</a:t>
            </a:r>
            <a:r>
              <a:rPr lang="en-IN" sz="2200" baseline="-25000" dirty="0" smtClean="0">
                <a:solidFill>
                  <a:srgbClr val="0000FF"/>
                </a:solidFill>
                <a:latin typeface="Book Antiqua" pitchFamily="18" charset="0"/>
              </a:rPr>
              <a:t>2</a:t>
            </a:r>
            <a:r>
              <a:rPr lang="en-IN" sz="2200" dirty="0" smtClean="0">
                <a:solidFill>
                  <a:srgbClr val="0000FF"/>
                </a:solidFill>
                <a:latin typeface="Book Antiqua" pitchFamily="18" charset="0"/>
              </a:rPr>
              <a:t>O</a:t>
            </a:r>
            <a:r>
              <a:rPr lang="en-IN" sz="2200" baseline="-25000" dirty="0" smtClean="0">
                <a:solidFill>
                  <a:srgbClr val="0000FF"/>
                </a:solidFill>
                <a:latin typeface="Book Antiqua" pitchFamily="18" charset="0"/>
              </a:rPr>
              <a:t>4 </a:t>
            </a:r>
            <a:r>
              <a:rPr lang="en-IN" sz="2200" dirty="0" smtClean="0">
                <a:solidFill>
                  <a:srgbClr val="0000FF"/>
                </a:solidFill>
                <a:latin typeface="Book Antiqua" pitchFamily="18" charset="0"/>
              </a:rPr>
              <a:t>to CaCO</a:t>
            </a:r>
            <a:r>
              <a:rPr lang="en-IN" sz="2200" baseline="-25000" dirty="0" smtClean="0">
                <a:solidFill>
                  <a:srgbClr val="0000FF"/>
                </a:solidFill>
                <a:latin typeface="Book Antiqua" pitchFamily="18" charset="0"/>
              </a:rPr>
              <a:t>3 </a:t>
            </a:r>
            <a:r>
              <a:rPr lang="en-IN" sz="2200" dirty="0" smtClean="0">
                <a:solidFill>
                  <a:srgbClr val="0000FF"/>
                </a:solidFill>
                <a:latin typeface="Book Antiqua" pitchFamily="18" charset="0"/>
              </a:rPr>
              <a:t>with the elimination of CO occurs in the temperature range of 400-480 ⁰C.</a:t>
            </a:r>
          </a:p>
          <a:p>
            <a:pPr marL="252000" indent="-252000" algn="just">
              <a:spcAft>
                <a:spcPts val="600"/>
              </a:spcAft>
              <a:buFont typeface="Wingdings" pitchFamily="2" charset="2"/>
              <a:buChar char="ü"/>
            </a:pPr>
            <a:r>
              <a:rPr lang="en-IN" sz="2200" dirty="0" smtClean="0">
                <a:solidFill>
                  <a:srgbClr val="0000FF"/>
                </a:solidFill>
                <a:latin typeface="Book Antiqua" pitchFamily="18" charset="0"/>
              </a:rPr>
              <a:t>Thermal stability of CaCO</a:t>
            </a:r>
            <a:r>
              <a:rPr lang="en-IN" sz="2200" baseline="-25000" dirty="0" smtClean="0">
                <a:solidFill>
                  <a:srgbClr val="0000FF"/>
                </a:solidFill>
                <a:latin typeface="Book Antiqua" pitchFamily="18" charset="0"/>
              </a:rPr>
              <a:t>3</a:t>
            </a:r>
            <a:r>
              <a:rPr lang="en-IN" sz="2200" dirty="0" smtClean="0">
                <a:solidFill>
                  <a:srgbClr val="0000FF"/>
                </a:solidFill>
                <a:latin typeface="Book Antiqua" pitchFamily="18" charset="0"/>
              </a:rPr>
              <a:t> in the temperature range 480-650 ⁰C.</a:t>
            </a:r>
          </a:p>
          <a:p>
            <a:pPr marL="252000" indent="-252000" algn="just">
              <a:spcAft>
                <a:spcPts val="600"/>
              </a:spcAft>
              <a:buFont typeface="Wingdings" pitchFamily="2" charset="2"/>
              <a:buChar char="ü"/>
            </a:pPr>
            <a:r>
              <a:rPr lang="en-IN" sz="2200" dirty="0" smtClean="0">
                <a:solidFill>
                  <a:srgbClr val="0000FF"/>
                </a:solidFill>
                <a:latin typeface="Book Antiqua" pitchFamily="18" charset="0"/>
              </a:rPr>
              <a:t>Above 650 ⁰C CaCO</a:t>
            </a:r>
            <a:r>
              <a:rPr lang="en-IN" sz="2200" baseline="-25000" dirty="0" smtClean="0">
                <a:solidFill>
                  <a:srgbClr val="0000FF"/>
                </a:solidFill>
                <a:latin typeface="Book Antiqua" pitchFamily="18" charset="0"/>
              </a:rPr>
              <a:t>3</a:t>
            </a:r>
            <a:r>
              <a:rPr lang="en-IN" sz="2200" dirty="0" smtClean="0">
                <a:solidFill>
                  <a:srgbClr val="0000FF"/>
                </a:solidFill>
                <a:latin typeface="Book Antiqua" pitchFamily="18" charset="0"/>
              </a:rPr>
              <a:t> decomposes to </a:t>
            </a:r>
            <a:r>
              <a:rPr lang="en-IN" sz="2200" dirty="0" err="1" smtClean="0">
                <a:solidFill>
                  <a:srgbClr val="0000FF"/>
                </a:solidFill>
                <a:latin typeface="Book Antiqua" pitchFamily="18" charset="0"/>
              </a:rPr>
              <a:t>CaO</a:t>
            </a:r>
            <a:r>
              <a:rPr lang="en-IN" sz="2200" dirty="0" smtClean="0">
                <a:solidFill>
                  <a:srgbClr val="0000FF"/>
                </a:solidFill>
                <a:latin typeface="Book Antiqua" pitchFamily="18" charset="0"/>
              </a:rPr>
              <a:t> and CO</a:t>
            </a:r>
            <a:r>
              <a:rPr lang="en-IN" sz="2200" baseline="-25000" dirty="0" smtClean="0">
                <a:solidFill>
                  <a:srgbClr val="0000FF"/>
                </a:solidFill>
                <a:latin typeface="Book Antiqua" pitchFamily="18" charset="0"/>
              </a:rPr>
              <a:t>2</a:t>
            </a:r>
            <a:r>
              <a:rPr lang="en-IN" sz="2200" dirty="0" smtClean="0">
                <a:solidFill>
                  <a:srgbClr val="0000FF"/>
                </a:solidFill>
                <a:latin typeface="Book Antiqua" pitchFamily="18" charset="0"/>
              </a:rPr>
              <a:t>.</a:t>
            </a:r>
          </a:p>
          <a:p>
            <a:pPr marL="252000" indent="-252000" algn="just">
              <a:spcAft>
                <a:spcPts val="600"/>
              </a:spcAft>
              <a:buFont typeface="Wingdings" pitchFamily="2" charset="2"/>
              <a:buChar char="ü"/>
            </a:pPr>
            <a:r>
              <a:rPr lang="en-IN" sz="2200" i="1" dirty="0" smtClean="0">
                <a:solidFill>
                  <a:srgbClr val="C00000"/>
                </a:solidFill>
                <a:latin typeface="Book Antiqua" pitchFamily="18" charset="0"/>
              </a:rPr>
              <a:t>The DTA analysis also showed corresponding three endothermic peaks.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28662" y="1071546"/>
            <a:ext cx="7500990" cy="5357850"/>
          </a:xfrm>
          <a:prstGeom prst="rect">
            <a:avLst/>
          </a:prstGeom>
          <a:noFill/>
          <a:ln w="9525">
            <a:noFill/>
            <a:miter lim="800000"/>
            <a:headEnd/>
            <a:tailEnd/>
          </a:ln>
          <a:effectLst/>
        </p:spPr>
      </p:pic>
      <p:sp>
        <p:nvSpPr>
          <p:cNvPr id="5" name="Rectangle 4"/>
          <p:cNvSpPr/>
          <p:nvPr/>
        </p:nvSpPr>
        <p:spPr>
          <a:xfrm>
            <a:off x="85756" y="152400"/>
            <a:ext cx="8915400" cy="523220"/>
          </a:xfrm>
          <a:prstGeom prst="rect">
            <a:avLst/>
          </a:prstGeom>
        </p:spPr>
        <p:txBody>
          <a:bodyPr wrap="square">
            <a:spAutoFit/>
          </a:bodyPr>
          <a:lstStyle/>
          <a:p>
            <a:pPr algn="ctr"/>
            <a:r>
              <a:rPr lang="en-US" sz="2800" b="1" dirty="0" smtClean="0">
                <a:solidFill>
                  <a:srgbClr val="00A44A"/>
                </a:solidFill>
                <a:latin typeface="Book Antiqua" pitchFamily="18" charset="0"/>
              </a:rPr>
              <a:t>TGA and DTA:</a:t>
            </a:r>
            <a:r>
              <a:rPr lang="en-IN" sz="2800" b="1" dirty="0" smtClean="0">
                <a:solidFill>
                  <a:srgbClr val="00A44A"/>
                </a:solidFill>
                <a:latin typeface="Book Antiqua" pitchFamily="18" charset="0"/>
              </a:rPr>
              <a:t> CuSO</a:t>
            </a:r>
            <a:r>
              <a:rPr lang="en-IN" sz="2800" b="1" baseline="-25000" dirty="0" smtClean="0">
                <a:solidFill>
                  <a:srgbClr val="00A44A"/>
                </a:solidFill>
                <a:latin typeface="Book Antiqua" pitchFamily="18" charset="0"/>
              </a:rPr>
              <a:t>4</a:t>
            </a:r>
            <a:r>
              <a:rPr lang="en-IN" sz="2800" b="1" dirty="0" smtClean="0">
                <a:solidFill>
                  <a:srgbClr val="00A44A"/>
                </a:solidFill>
                <a:latin typeface="Book Antiqua" pitchFamily="18" charset="0"/>
              </a:rPr>
              <a:t>. 5H</a:t>
            </a:r>
            <a:r>
              <a:rPr lang="en-IN" sz="2800" b="1" baseline="-25000" dirty="0" smtClean="0">
                <a:solidFill>
                  <a:srgbClr val="00A44A"/>
                </a:solidFill>
                <a:latin typeface="Book Antiqua" pitchFamily="18" charset="0"/>
              </a:rPr>
              <a:t>2</a:t>
            </a:r>
            <a:r>
              <a:rPr lang="en-IN" sz="2800" b="1" dirty="0" smtClean="0">
                <a:solidFill>
                  <a:srgbClr val="00A44A"/>
                </a:solidFill>
                <a:latin typeface="Book Antiqua" pitchFamily="18" charset="0"/>
              </a:rPr>
              <a:t>O</a:t>
            </a:r>
            <a:endParaRPr lang="en-US" sz="2800" b="1" dirty="0" smtClean="0">
              <a:solidFill>
                <a:srgbClr val="00A44A"/>
              </a:solidFill>
              <a:latin typeface="Book Antiqua" pitchFamily="18" charset="0"/>
            </a:endParaRPr>
          </a:p>
        </p:txBody>
      </p:sp>
      <p:sp>
        <p:nvSpPr>
          <p:cNvPr id="6"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descr="Thermal Method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214282" y="995164"/>
            <a:ext cx="8643998" cy="3862596"/>
          </a:xfrm>
          <a:prstGeom prst="rect">
            <a:avLst/>
          </a:prstGeom>
        </p:spPr>
        <p:txBody>
          <a:bodyPr wrap="square">
            <a:spAutoFit/>
          </a:bodyPr>
          <a:lstStyle/>
          <a:p>
            <a:pPr algn="just">
              <a:spcAft>
                <a:spcPts val="600"/>
              </a:spcAft>
            </a:pPr>
            <a:r>
              <a:rPr lang="pt-BR" sz="2000" b="1" i="1" dirty="0" smtClean="0">
                <a:solidFill>
                  <a:srgbClr val="C00000"/>
                </a:solidFill>
                <a:latin typeface="Book Antiqua" pitchFamily="18" charset="0"/>
              </a:rPr>
              <a:t>1st Step, Release of 2H</a:t>
            </a:r>
            <a:r>
              <a:rPr lang="pt-BR" sz="2000" b="1" i="1" baseline="-25000" dirty="0" smtClean="0">
                <a:solidFill>
                  <a:srgbClr val="C00000"/>
                </a:solidFill>
                <a:latin typeface="Book Antiqua" pitchFamily="18" charset="0"/>
              </a:rPr>
              <a:t>2</a:t>
            </a:r>
            <a:r>
              <a:rPr lang="pt-BR" sz="2000" b="1" i="1" dirty="0" smtClean="0">
                <a:solidFill>
                  <a:srgbClr val="C00000"/>
                </a:solidFill>
                <a:latin typeface="Book Antiqua" pitchFamily="18" charset="0"/>
              </a:rPr>
              <a:t>O Molecules</a:t>
            </a:r>
          </a:p>
          <a:p>
            <a:pPr algn="just">
              <a:spcAft>
                <a:spcPts val="600"/>
              </a:spcAft>
              <a:buFont typeface="Wingdings" pitchFamily="2" charset="2"/>
              <a:buChar char="ü"/>
            </a:pPr>
            <a:r>
              <a:rPr lang="pt-BR" sz="2000" dirty="0" smtClean="0">
                <a:latin typeface="Book Antiqua" pitchFamily="18" charset="0"/>
              </a:rPr>
              <a:t>CuSO</a:t>
            </a:r>
            <a:r>
              <a:rPr lang="pt-BR" sz="2000" baseline="-25000" dirty="0" smtClean="0">
                <a:latin typeface="Book Antiqua" pitchFamily="18" charset="0"/>
              </a:rPr>
              <a:t>4</a:t>
            </a:r>
            <a:r>
              <a:rPr lang="pt-BR" sz="2000" dirty="0" smtClean="0">
                <a:latin typeface="Book Antiqua" pitchFamily="18" charset="0"/>
              </a:rPr>
              <a:t>•5H</a:t>
            </a:r>
            <a:r>
              <a:rPr lang="pt-BR" sz="2000" baseline="-25000" dirty="0" smtClean="0">
                <a:latin typeface="Book Antiqua" pitchFamily="18" charset="0"/>
              </a:rPr>
              <a:t>2</a:t>
            </a:r>
            <a:r>
              <a:rPr lang="pt-BR" sz="2000" dirty="0" smtClean="0">
                <a:latin typeface="Book Antiqua" pitchFamily="18" charset="0"/>
              </a:rPr>
              <a:t>O (s) → CuSO</a:t>
            </a:r>
            <a:r>
              <a:rPr lang="pt-BR" sz="2000" baseline="-25000" dirty="0" smtClean="0">
                <a:latin typeface="Book Antiqua" pitchFamily="18" charset="0"/>
              </a:rPr>
              <a:t>4</a:t>
            </a:r>
            <a:r>
              <a:rPr lang="pt-BR" sz="2000" dirty="0" smtClean="0">
                <a:latin typeface="Book Antiqua" pitchFamily="18" charset="0"/>
              </a:rPr>
              <a:t>•3H</a:t>
            </a:r>
            <a:r>
              <a:rPr lang="pt-BR" sz="2000" baseline="-25000" dirty="0" smtClean="0">
                <a:latin typeface="Book Antiqua" pitchFamily="18" charset="0"/>
              </a:rPr>
              <a:t>2</a:t>
            </a:r>
            <a:r>
              <a:rPr lang="pt-BR" sz="2000" dirty="0" smtClean="0">
                <a:latin typeface="Book Antiqua" pitchFamily="18" charset="0"/>
              </a:rPr>
              <a:t>O + 2H</a:t>
            </a:r>
            <a:r>
              <a:rPr lang="pt-BR" sz="2000" baseline="-25000" dirty="0" smtClean="0">
                <a:latin typeface="Book Antiqua" pitchFamily="18" charset="0"/>
              </a:rPr>
              <a:t>2</a:t>
            </a:r>
            <a:r>
              <a:rPr lang="pt-BR" sz="2000" dirty="0" smtClean="0">
                <a:latin typeface="Book Antiqua" pitchFamily="18" charset="0"/>
              </a:rPr>
              <a:t>O ↑ </a:t>
            </a:r>
            <a:endParaRPr lang="it-IT" sz="2000" b="1" i="1" dirty="0" smtClean="0">
              <a:latin typeface="Book Antiqua" pitchFamily="18" charset="0"/>
            </a:endParaRPr>
          </a:p>
          <a:p>
            <a:pPr algn="just">
              <a:spcAft>
                <a:spcPts val="600"/>
              </a:spcAft>
            </a:pPr>
            <a:r>
              <a:rPr lang="en-IN" sz="2000" b="1" i="1" dirty="0" smtClean="0">
                <a:solidFill>
                  <a:srgbClr val="C00000"/>
                </a:solidFill>
                <a:latin typeface="Book Antiqua" pitchFamily="18" charset="0"/>
              </a:rPr>
              <a:t>2nd Step, </a:t>
            </a:r>
            <a:r>
              <a:rPr lang="pt-BR" sz="2000" b="1" i="1" dirty="0" smtClean="0">
                <a:solidFill>
                  <a:srgbClr val="C00000"/>
                </a:solidFill>
                <a:latin typeface="Book Antiqua" pitchFamily="18" charset="0"/>
              </a:rPr>
              <a:t>Release of another 2H</a:t>
            </a:r>
            <a:r>
              <a:rPr lang="pt-BR" sz="2000" b="1" i="1" baseline="-25000" dirty="0" smtClean="0">
                <a:solidFill>
                  <a:srgbClr val="C00000"/>
                </a:solidFill>
                <a:latin typeface="Book Antiqua" pitchFamily="18" charset="0"/>
              </a:rPr>
              <a:t>2</a:t>
            </a:r>
            <a:r>
              <a:rPr lang="pt-BR" sz="2000" b="1" i="1" dirty="0" smtClean="0">
                <a:solidFill>
                  <a:srgbClr val="C00000"/>
                </a:solidFill>
                <a:latin typeface="Book Antiqua" pitchFamily="18" charset="0"/>
              </a:rPr>
              <a:t>O Molecules</a:t>
            </a:r>
            <a:endParaRPr lang="en-IN" sz="2000" b="1" i="1" dirty="0" smtClean="0">
              <a:solidFill>
                <a:srgbClr val="C00000"/>
              </a:solidFill>
              <a:latin typeface="Book Antiqua" pitchFamily="18" charset="0"/>
            </a:endParaRPr>
          </a:p>
          <a:p>
            <a:pPr algn="just">
              <a:spcAft>
                <a:spcPts val="600"/>
              </a:spcAft>
              <a:buFont typeface="Wingdings" pitchFamily="2" charset="2"/>
              <a:buChar char="ü"/>
            </a:pPr>
            <a:r>
              <a:rPr lang="pt-BR" sz="2000" dirty="0" smtClean="0">
                <a:latin typeface="Book Antiqua" pitchFamily="18" charset="0"/>
              </a:rPr>
              <a:t>CuSO</a:t>
            </a:r>
            <a:r>
              <a:rPr lang="pt-BR" sz="2000" baseline="-25000" dirty="0" smtClean="0">
                <a:latin typeface="Book Antiqua" pitchFamily="18" charset="0"/>
              </a:rPr>
              <a:t>4</a:t>
            </a:r>
            <a:r>
              <a:rPr lang="pt-BR" sz="2000" dirty="0" smtClean="0">
                <a:latin typeface="Book Antiqua" pitchFamily="18" charset="0"/>
              </a:rPr>
              <a:t>•3H</a:t>
            </a:r>
            <a:r>
              <a:rPr lang="pt-BR" sz="2000" baseline="-25000" dirty="0" smtClean="0">
                <a:latin typeface="Book Antiqua" pitchFamily="18" charset="0"/>
              </a:rPr>
              <a:t>2</a:t>
            </a:r>
            <a:r>
              <a:rPr lang="pt-BR" sz="2000" dirty="0" smtClean="0">
                <a:latin typeface="Book Antiqua" pitchFamily="18" charset="0"/>
              </a:rPr>
              <a:t>O </a:t>
            </a:r>
            <a:r>
              <a:rPr lang="en-IN" sz="2000" dirty="0" smtClean="0">
                <a:latin typeface="Book Antiqua" pitchFamily="18" charset="0"/>
              </a:rPr>
              <a:t>→ </a:t>
            </a:r>
            <a:r>
              <a:rPr lang="pt-BR" sz="2000" dirty="0" smtClean="0">
                <a:latin typeface="Book Antiqua" pitchFamily="18" charset="0"/>
              </a:rPr>
              <a:t>CuSO</a:t>
            </a:r>
            <a:r>
              <a:rPr lang="pt-BR" sz="2000" baseline="-25000" dirty="0" smtClean="0">
                <a:latin typeface="Book Antiqua" pitchFamily="18" charset="0"/>
              </a:rPr>
              <a:t>4</a:t>
            </a:r>
            <a:r>
              <a:rPr lang="pt-BR" sz="2000" dirty="0" smtClean="0">
                <a:latin typeface="Book Antiqua" pitchFamily="18" charset="0"/>
              </a:rPr>
              <a:t>•H</a:t>
            </a:r>
            <a:r>
              <a:rPr lang="pt-BR" sz="2000" baseline="-25000" dirty="0" smtClean="0">
                <a:latin typeface="Book Antiqua" pitchFamily="18" charset="0"/>
              </a:rPr>
              <a:t>2</a:t>
            </a:r>
            <a:r>
              <a:rPr lang="pt-BR" sz="2000" dirty="0" smtClean="0">
                <a:latin typeface="Book Antiqua" pitchFamily="18" charset="0"/>
              </a:rPr>
              <a:t>O </a:t>
            </a:r>
            <a:r>
              <a:rPr lang="en-IN" sz="2000" dirty="0" smtClean="0">
                <a:latin typeface="Book Antiqua" pitchFamily="18" charset="0"/>
              </a:rPr>
              <a:t>+ </a:t>
            </a:r>
            <a:r>
              <a:rPr lang="pt-BR" sz="2000" dirty="0" smtClean="0">
                <a:latin typeface="Book Antiqua" pitchFamily="18" charset="0"/>
              </a:rPr>
              <a:t>2H</a:t>
            </a:r>
            <a:r>
              <a:rPr lang="pt-BR" sz="2000" baseline="-25000" dirty="0" smtClean="0">
                <a:latin typeface="Book Antiqua" pitchFamily="18" charset="0"/>
              </a:rPr>
              <a:t>2</a:t>
            </a:r>
            <a:r>
              <a:rPr lang="pt-BR" sz="2000" dirty="0" smtClean="0">
                <a:latin typeface="Book Antiqua" pitchFamily="18" charset="0"/>
              </a:rPr>
              <a:t>O ↑</a:t>
            </a:r>
            <a:r>
              <a:rPr lang="en-IN" sz="2000" dirty="0" smtClean="0">
                <a:latin typeface="Book Antiqua" pitchFamily="18" charset="0"/>
              </a:rPr>
              <a:t> </a:t>
            </a:r>
          </a:p>
          <a:p>
            <a:pPr algn="just">
              <a:spcAft>
                <a:spcPts val="600"/>
              </a:spcAft>
            </a:pPr>
            <a:r>
              <a:rPr lang="en-IN" sz="2000" b="1" i="1" dirty="0" smtClean="0">
                <a:solidFill>
                  <a:srgbClr val="C00000"/>
                </a:solidFill>
                <a:latin typeface="Book Antiqua" pitchFamily="18" charset="0"/>
              </a:rPr>
              <a:t>3rd Step, </a:t>
            </a:r>
            <a:r>
              <a:rPr lang="pt-BR" sz="2000" b="1" i="1" dirty="0" smtClean="0">
                <a:solidFill>
                  <a:srgbClr val="C00000"/>
                </a:solidFill>
                <a:latin typeface="Book Antiqua" pitchFamily="18" charset="0"/>
              </a:rPr>
              <a:t>Release of rest H</a:t>
            </a:r>
            <a:r>
              <a:rPr lang="pt-BR" sz="2000" b="1" i="1" baseline="-25000" dirty="0" smtClean="0">
                <a:solidFill>
                  <a:srgbClr val="C00000"/>
                </a:solidFill>
                <a:latin typeface="Book Antiqua" pitchFamily="18" charset="0"/>
              </a:rPr>
              <a:t>2</a:t>
            </a:r>
            <a:r>
              <a:rPr lang="pt-BR" sz="2000" b="1" i="1" dirty="0" smtClean="0">
                <a:solidFill>
                  <a:srgbClr val="C00000"/>
                </a:solidFill>
                <a:latin typeface="Book Antiqua" pitchFamily="18" charset="0"/>
              </a:rPr>
              <a:t>O Molecule</a:t>
            </a:r>
            <a:endParaRPr lang="en-IN" sz="2000" b="1" i="1" dirty="0" smtClean="0">
              <a:solidFill>
                <a:srgbClr val="C00000"/>
              </a:solidFill>
              <a:latin typeface="Book Antiqua" pitchFamily="18" charset="0"/>
            </a:endParaRPr>
          </a:p>
          <a:p>
            <a:pPr algn="just">
              <a:spcAft>
                <a:spcPts val="600"/>
              </a:spcAft>
              <a:buFont typeface="Wingdings" pitchFamily="2" charset="2"/>
              <a:buChar char="ü"/>
            </a:pPr>
            <a:r>
              <a:rPr lang="pt-BR" sz="2000" dirty="0" smtClean="0">
                <a:latin typeface="Book Antiqua" pitchFamily="18" charset="0"/>
              </a:rPr>
              <a:t>CuSO</a:t>
            </a:r>
            <a:r>
              <a:rPr lang="pt-BR" sz="2000" baseline="-25000" dirty="0" smtClean="0">
                <a:latin typeface="Book Antiqua" pitchFamily="18" charset="0"/>
              </a:rPr>
              <a:t>4</a:t>
            </a:r>
            <a:r>
              <a:rPr lang="pt-BR" sz="2000" dirty="0" smtClean="0">
                <a:latin typeface="Book Antiqua" pitchFamily="18" charset="0"/>
              </a:rPr>
              <a:t>•H</a:t>
            </a:r>
            <a:r>
              <a:rPr lang="pt-BR" sz="2000" baseline="-25000" dirty="0" smtClean="0">
                <a:latin typeface="Book Antiqua" pitchFamily="18" charset="0"/>
              </a:rPr>
              <a:t>2</a:t>
            </a:r>
            <a:r>
              <a:rPr lang="pt-BR" sz="2000" dirty="0" smtClean="0">
                <a:latin typeface="Book Antiqua" pitchFamily="18" charset="0"/>
              </a:rPr>
              <a:t>O </a:t>
            </a:r>
            <a:r>
              <a:rPr lang="en-IN" sz="2000" dirty="0" smtClean="0">
                <a:latin typeface="Book Antiqua" pitchFamily="18" charset="0"/>
              </a:rPr>
              <a:t>→ </a:t>
            </a:r>
            <a:r>
              <a:rPr lang="pt-BR" sz="2000" dirty="0" smtClean="0">
                <a:latin typeface="Book Antiqua" pitchFamily="18" charset="0"/>
              </a:rPr>
              <a:t>CuSO</a:t>
            </a:r>
            <a:r>
              <a:rPr lang="pt-BR" sz="2000" baseline="-25000" dirty="0" smtClean="0">
                <a:latin typeface="Book Antiqua" pitchFamily="18" charset="0"/>
              </a:rPr>
              <a:t>4</a:t>
            </a:r>
            <a:r>
              <a:rPr lang="en-IN" sz="2000" dirty="0" smtClean="0">
                <a:latin typeface="Book Antiqua" pitchFamily="18" charset="0"/>
              </a:rPr>
              <a:t>+ </a:t>
            </a:r>
            <a:r>
              <a:rPr lang="pt-BR" sz="2000" dirty="0" smtClean="0">
                <a:latin typeface="Book Antiqua" pitchFamily="18" charset="0"/>
              </a:rPr>
              <a:t>H</a:t>
            </a:r>
            <a:r>
              <a:rPr lang="pt-BR" sz="2000" baseline="-25000" dirty="0" smtClean="0">
                <a:latin typeface="Book Antiqua" pitchFamily="18" charset="0"/>
              </a:rPr>
              <a:t>2</a:t>
            </a:r>
            <a:r>
              <a:rPr lang="pt-BR" sz="2000" dirty="0" smtClean="0">
                <a:latin typeface="Book Antiqua" pitchFamily="18" charset="0"/>
              </a:rPr>
              <a:t>O ↑</a:t>
            </a:r>
            <a:r>
              <a:rPr lang="en-IN" sz="2000" dirty="0" smtClean="0">
                <a:latin typeface="Book Antiqua" pitchFamily="18" charset="0"/>
              </a:rPr>
              <a:t> </a:t>
            </a:r>
          </a:p>
          <a:p>
            <a:pPr algn="just">
              <a:spcAft>
                <a:spcPts val="600"/>
              </a:spcAft>
              <a:buFont typeface="Wingdings" pitchFamily="2" charset="2"/>
              <a:buChar char="ü"/>
            </a:pPr>
            <a:r>
              <a:rPr lang="en-IN" sz="2000" b="1" i="1" dirty="0" smtClean="0">
                <a:solidFill>
                  <a:srgbClr val="C00000"/>
                </a:solidFill>
                <a:latin typeface="Book Antiqua" pitchFamily="18" charset="0"/>
              </a:rPr>
              <a:t>4th Step, Release of SO</a:t>
            </a:r>
            <a:r>
              <a:rPr lang="en-IN" sz="2000" b="1" i="1" baseline="-25000" dirty="0" smtClean="0">
                <a:solidFill>
                  <a:srgbClr val="C00000"/>
                </a:solidFill>
                <a:latin typeface="Book Antiqua" pitchFamily="18" charset="0"/>
              </a:rPr>
              <a:t>2 </a:t>
            </a:r>
            <a:r>
              <a:rPr lang="en-IN" sz="2000" b="1" i="1" dirty="0" smtClean="0">
                <a:solidFill>
                  <a:srgbClr val="C00000"/>
                </a:solidFill>
                <a:latin typeface="Book Antiqua" pitchFamily="18" charset="0"/>
              </a:rPr>
              <a:t>and 1/2O</a:t>
            </a:r>
            <a:r>
              <a:rPr lang="en-IN" sz="2000" b="1" i="1" baseline="-25000" dirty="0" smtClean="0">
                <a:solidFill>
                  <a:srgbClr val="C00000"/>
                </a:solidFill>
                <a:latin typeface="Book Antiqua" pitchFamily="18" charset="0"/>
              </a:rPr>
              <a:t>2</a:t>
            </a:r>
            <a:endParaRPr lang="en-IN" sz="2000" baseline="-25000" dirty="0" smtClean="0">
              <a:latin typeface="Book Antiqua" pitchFamily="18" charset="0"/>
            </a:endParaRPr>
          </a:p>
          <a:p>
            <a:pPr algn="just">
              <a:spcAft>
                <a:spcPts val="600"/>
              </a:spcAft>
              <a:buFont typeface="Wingdings" pitchFamily="2" charset="2"/>
              <a:buChar char="ü"/>
            </a:pPr>
            <a:r>
              <a:rPr lang="pt-BR" sz="2000" dirty="0" smtClean="0">
                <a:latin typeface="Book Antiqua" pitchFamily="18" charset="0"/>
              </a:rPr>
              <a:t>CuSO</a:t>
            </a:r>
            <a:r>
              <a:rPr lang="pt-BR" sz="2000" baseline="-25000" dirty="0" smtClean="0">
                <a:latin typeface="Book Antiqua" pitchFamily="18" charset="0"/>
              </a:rPr>
              <a:t>4</a:t>
            </a:r>
            <a:r>
              <a:rPr lang="pt-BR" sz="2000" dirty="0" smtClean="0">
                <a:latin typeface="Book Antiqua" pitchFamily="18" charset="0"/>
              </a:rPr>
              <a:t>→ CuO +SO</a:t>
            </a:r>
            <a:r>
              <a:rPr lang="pt-BR" sz="2000" baseline="-25000" dirty="0" smtClean="0">
                <a:latin typeface="Book Antiqua" pitchFamily="18" charset="0"/>
              </a:rPr>
              <a:t>2↑</a:t>
            </a:r>
            <a:r>
              <a:rPr lang="pt-BR" sz="2000" dirty="0" smtClean="0">
                <a:latin typeface="Book Antiqua" pitchFamily="18" charset="0"/>
              </a:rPr>
              <a:t>+1/2O</a:t>
            </a:r>
            <a:r>
              <a:rPr lang="pt-BR" sz="2000" baseline="-25000" dirty="0" smtClean="0">
                <a:latin typeface="Book Antiqua" pitchFamily="18" charset="0"/>
              </a:rPr>
              <a:t>2</a:t>
            </a:r>
            <a:r>
              <a:rPr lang="pt-BR" sz="2000" dirty="0" smtClean="0">
                <a:latin typeface="Book Antiqua" pitchFamily="18" charset="0"/>
              </a:rPr>
              <a:t>.</a:t>
            </a:r>
          </a:p>
          <a:p>
            <a:pPr algn="just">
              <a:spcAft>
                <a:spcPts val="600"/>
              </a:spcAft>
              <a:buFont typeface="Wingdings" pitchFamily="2" charset="2"/>
              <a:buChar char="ü"/>
            </a:pPr>
            <a:r>
              <a:rPr lang="pt-BR" sz="2000" b="1" i="1" dirty="0" smtClean="0">
                <a:solidFill>
                  <a:srgbClr val="C00000"/>
                </a:solidFill>
                <a:latin typeface="Book Antiqua" pitchFamily="18" charset="0"/>
              </a:rPr>
              <a:t>5th Step, Release of O</a:t>
            </a:r>
            <a:r>
              <a:rPr lang="pt-BR" sz="2000" b="1" i="1" baseline="-25000" dirty="0" smtClean="0">
                <a:solidFill>
                  <a:srgbClr val="C00000"/>
                </a:solidFill>
                <a:latin typeface="Book Antiqua" pitchFamily="18" charset="0"/>
              </a:rPr>
              <a:t>2</a:t>
            </a:r>
          </a:p>
          <a:p>
            <a:pPr algn="just">
              <a:spcAft>
                <a:spcPts val="600"/>
              </a:spcAft>
              <a:buFont typeface="Wingdings" pitchFamily="2" charset="2"/>
              <a:buChar char="ü"/>
            </a:pPr>
            <a:r>
              <a:rPr lang="pt-BR" sz="2000" dirty="0" smtClean="0">
                <a:latin typeface="Book Antiqua" pitchFamily="18" charset="0"/>
              </a:rPr>
              <a:t>CuO → Cu</a:t>
            </a:r>
            <a:r>
              <a:rPr lang="pt-BR" sz="2000" baseline="-25000" dirty="0" smtClean="0">
                <a:latin typeface="Book Antiqua" pitchFamily="18" charset="0"/>
              </a:rPr>
              <a:t>2</a:t>
            </a:r>
            <a:r>
              <a:rPr lang="pt-BR" sz="2000" dirty="0" smtClean="0">
                <a:latin typeface="Book Antiqua" pitchFamily="18" charset="0"/>
              </a:rPr>
              <a:t>O +1/2O</a:t>
            </a:r>
            <a:r>
              <a:rPr lang="pt-BR" sz="2000" baseline="-25000" dirty="0" smtClean="0">
                <a:latin typeface="Book Antiqua" pitchFamily="18" charset="0"/>
              </a:rPr>
              <a:t>2</a:t>
            </a:r>
            <a:endParaRPr lang="pt-BR" sz="2000" b="1" i="1" baseline="-25000" dirty="0" smtClean="0">
              <a:solidFill>
                <a:srgbClr val="C00000"/>
              </a:solidFill>
              <a:latin typeface="Book Antiqua" pitchFamily="18" charset="0"/>
            </a:endParaRPr>
          </a:p>
        </p:txBody>
      </p:sp>
      <p:sp>
        <p:nvSpPr>
          <p:cNvPr id="7" name="Rectangle 6"/>
          <p:cNvSpPr/>
          <p:nvPr/>
        </p:nvSpPr>
        <p:spPr>
          <a:xfrm>
            <a:off x="85756" y="152400"/>
            <a:ext cx="8915400" cy="523220"/>
          </a:xfrm>
          <a:prstGeom prst="rect">
            <a:avLst/>
          </a:prstGeom>
        </p:spPr>
        <p:txBody>
          <a:bodyPr wrap="square">
            <a:spAutoFit/>
          </a:bodyPr>
          <a:lstStyle/>
          <a:p>
            <a:pPr algn="ctr"/>
            <a:r>
              <a:rPr lang="en-US" sz="2800" b="1" dirty="0" smtClean="0">
                <a:solidFill>
                  <a:srgbClr val="00A44A"/>
                </a:solidFill>
                <a:latin typeface="Book Antiqua" pitchFamily="18" charset="0"/>
              </a:rPr>
              <a:t>TGA and DTA:</a:t>
            </a:r>
            <a:r>
              <a:rPr lang="en-IN" sz="2800" b="1" dirty="0" smtClean="0">
                <a:solidFill>
                  <a:srgbClr val="00A44A"/>
                </a:solidFill>
                <a:latin typeface="Book Antiqua" pitchFamily="18" charset="0"/>
              </a:rPr>
              <a:t> CuSO</a:t>
            </a:r>
            <a:r>
              <a:rPr lang="en-IN" sz="2800" b="1" baseline="-25000" dirty="0" smtClean="0">
                <a:solidFill>
                  <a:srgbClr val="00A44A"/>
                </a:solidFill>
                <a:latin typeface="Book Antiqua" pitchFamily="18" charset="0"/>
              </a:rPr>
              <a:t>4</a:t>
            </a:r>
            <a:r>
              <a:rPr lang="en-IN" sz="2800" b="1" dirty="0" smtClean="0">
                <a:solidFill>
                  <a:srgbClr val="00A44A"/>
                </a:solidFill>
                <a:latin typeface="Book Antiqua" pitchFamily="18" charset="0"/>
              </a:rPr>
              <a:t>. 5H</a:t>
            </a:r>
            <a:r>
              <a:rPr lang="en-IN" sz="2800" b="1" baseline="-25000" dirty="0" smtClean="0">
                <a:solidFill>
                  <a:srgbClr val="00A44A"/>
                </a:solidFill>
                <a:latin typeface="Book Antiqua" pitchFamily="18" charset="0"/>
              </a:rPr>
              <a:t>2</a:t>
            </a:r>
            <a:r>
              <a:rPr lang="en-IN" sz="2800" b="1" dirty="0" smtClean="0">
                <a:solidFill>
                  <a:srgbClr val="00A44A"/>
                </a:solidFill>
                <a:latin typeface="Book Antiqua" pitchFamily="18" charset="0"/>
              </a:rPr>
              <a:t>O</a:t>
            </a:r>
            <a:endParaRPr lang="en-US" sz="2800" b="1" dirty="0" smtClean="0">
              <a:solidFill>
                <a:srgbClr val="00A44A"/>
              </a:solidFill>
              <a:latin typeface="Book Antiqua" pitchFamily="18" charset="0"/>
            </a:endParaRPr>
          </a:p>
        </p:txBody>
      </p:sp>
      <p:sp>
        <p:nvSpPr>
          <p:cNvPr id="8" name="Line 3"/>
          <p:cNvSpPr>
            <a:spLocks noChangeShapeType="1"/>
          </p:cNvSpPr>
          <p:nvPr/>
        </p:nvSpPr>
        <p:spPr bwMode="auto">
          <a:xfrm>
            <a:off x="128588" y="838200"/>
            <a:ext cx="8863012" cy="0"/>
          </a:xfrm>
          <a:prstGeom prst="line">
            <a:avLst/>
          </a:prstGeom>
          <a:noFill/>
          <a:ln w="57150" cmpd="thickThin">
            <a:solidFill>
              <a:srgbClr val="FF0000"/>
            </a:solidFill>
            <a:round/>
            <a:headEnd/>
            <a:tailEnd/>
          </a:ln>
        </p:spPr>
        <p:txBody>
          <a:bodyPr wrap="none" anchor="ctr"/>
          <a:lstStyle/>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3"/>
          <p:cNvSpPr>
            <a:spLocks noChangeShapeType="1"/>
          </p:cNvSpPr>
          <p:nvPr/>
        </p:nvSpPr>
        <p:spPr bwMode="auto">
          <a:xfrm>
            <a:off x="152400" y="714356"/>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5" name="Rectangle 4"/>
          <p:cNvSpPr/>
          <p:nvPr/>
        </p:nvSpPr>
        <p:spPr>
          <a:xfrm>
            <a:off x="285720" y="142852"/>
            <a:ext cx="8429684" cy="523220"/>
          </a:xfrm>
          <a:prstGeom prst="rect">
            <a:avLst/>
          </a:prstGeom>
        </p:spPr>
        <p:txBody>
          <a:bodyPr wrap="square">
            <a:spAutoFit/>
          </a:bodyPr>
          <a:lstStyle/>
          <a:p>
            <a:pPr algn="ctr"/>
            <a:r>
              <a:rPr lang="en-US" sz="2800" b="1" dirty="0" smtClean="0">
                <a:solidFill>
                  <a:srgbClr val="00B050"/>
                </a:solidFill>
                <a:latin typeface="Garamond" pitchFamily="18" charset="0"/>
              </a:rPr>
              <a:t>CHEMOFFICE</a:t>
            </a:r>
            <a:endParaRPr lang="en-US" sz="2800" b="1" dirty="0">
              <a:solidFill>
                <a:srgbClr val="00B050"/>
              </a:solidFill>
              <a:latin typeface="Garamond" pitchFamily="18" charset="0"/>
            </a:endParaRPr>
          </a:p>
        </p:txBody>
      </p:sp>
      <p:sp>
        <p:nvSpPr>
          <p:cNvPr id="6" name="Rectangle 5"/>
          <p:cNvSpPr/>
          <p:nvPr/>
        </p:nvSpPr>
        <p:spPr>
          <a:xfrm>
            <a:off x="142844" y="847066"/>
            <a:ext cx="8786874" cy="1585049"/>
          </a:xfrm>
          <a:prstGeom prst="rect">
            <a:avLst/>
          </a:prstGeom>
        </p:spPr>
        <p:txBody>
          <a:bodyPr wrap="square">
            <a:spAutoFit/>
          </a:bodyPr>
          <a:lstStyle/>
          <a:p>
            <a:pPr algn="just">
              <a:spcAft>
                <a:spcPts val="600"/>
              </a:spcAft>
            </a:pPr>
            <a:r>
              <a:rPr lang="en-US" sz="2000" b="1" i="1" dirty="0" smtClean="0">
                <a:solidFill>
                  <a:srgbClr val="C00000"/>
                </a:solidFill>
                <a:latin typeface="Book Antiqua" pitchFamily="18" charset="0"/>
              </a:rPr>
              <a:t>What is the </a:t>
            </a:r>
            <a:r>
              <a:rPr lang="en-US" sz="2000" b="1" i="1" dirty="0" err="1" smtClean="0">
                <a:solidFill>
                  <a:srgbClr val="C00000"/>
                </a:solidFill>
                <a:latin typeface="Book Antiqua" pitchFamily="18" charset="0"/>
              </a:rPr>
              <a:t>ChemOffice</a:t>
            </a:r>
            <a:r>
              <a:rPr lang="en-US" sz="2000" b="1" i="1" dirty="0" smtClean="0">
                <a:solidFill>
                  <a:srgbClr val="C00000"/>
                </a:solidFill>
                <a:latin typeface="Book Antiqua" pitchFamily="18" charset="0"/>
              </a:rPr>
              <a:t>?</a:t>
            </a:r>
          </a:p>
          <a:p>
            <a:pPr algn="just">
              <a:spcAft>
                <a:spcPts val="600"/>
              </a:spcAft>
            </a:pPr>
            <a:r>
              <a:rPr lang="en-US" sz="2400" dirty="0" err="1" smtClean="0">
                <a:solidFill>
                  <a:srgbClr val="002060"/>
                </a:solidFill>
                <a:latin typeface="Book Antiqua" pitchFamily="18" charset="0"/>
              </a:rPr>
              <a:t>ChemOffice</a:t>
            </a:r>
            <a:r>
              <a:rPr lang="en-US" sz="2400" dirty="0" smtClean="0">
                <a:solidFill>
                  <a:srgbClr val="002060"/>
                </a:solidFill>
                <a:latin typeface="Book Antiqua" pitchFamily="18" charset="0"/>
              </a:rPr>
              <a:t> is a scientific tool to efficiently keep track of their work, gain a deeper understanding of their data and produce scientific reports professionally and efficiently.</a:t>
            </a:r>
          </a:p>
        </p:txBody>
      </p:sp>
      <p:pic>
        <p:nvPicPr>
          <p:cNvPr id="88066" name="Picture 2" descr="C:\Users\Swapan Kumar Das\Desktop\Proposal\SERB-2021\Scheme\ZIF-90 Synthesis Scheme-1.tif"/>
          <p:cNvPicPr>
            <a:picLocks noChangeAspect="1" noChangeArrowheads="1"/>
          </p:cNvPicPr>
          <p:nvPr/>
        </p:nvPicPr>
        <p:blipFill>
          <a:blip r:embed="rId2" cstate="print"/>
          <a:srcRect/>
          <a:stretch>
            <a:fillRect/>
          </a:stretch>
        </p:blipFill>
        <p:spPr bwMode="auto">
          <a:xfrm>
            <a:off x="5429256" y="2814643"/>
            <a:ext cx="3571900" cy="3614753"/>
          </a:xfrm>
          <a:prstGeom prst="rect">
            <a:avLst/>
          </a:prstGeom>
          <a:noFill/>
        </p:spPr>
      </p:pic>
      <p:sp>
        <p:nvSpPr>
          <p:cNvPr id="7" name="Rectangle 6"/>
          <p:cNvSpPr/>
          <p:nvPr/>
        </p:nvSpPr>
        <p:spPr>
          <a:xfrm>
            <a:off x="142844" y="2472184"/>
            <a:ext cx="5143536" cy="4385816"/>
          </a:xfrm>
          <a:prstGeom prst="rect">
            <a:avLst/>
          </a:prstGeom>
        </p:spPr>
        <p:txBody>
          <a:bodyPr wrap="square">
            <a:spAutoFit/>
          </a:bodyPr>
          <a:lstStyle/>
          <a:p>
            <a:pPr algn="just">
              <a:spcAft>
                <a:spcPts val="600"/>
              </a:spcAft>
            </a:pPr>
            <a:r>
              <a:rPr lang="en-US" sz="2200" b="1" i="1" dirty="0" smtClean="0">
                <a:solidFill>
                  <a:srgbClr val="C00000"/>
                </a:solidFill>
                <a:latin typeface="Book Antiqua" pitchFamily="18" charset="0"/>
              </a:rPr>
              <a:t>Applications</a:t>
            </a:r>
          </a:p>
          <a:p>
            <a:pPr marL="288000" lvl="1" indent="-288000" algn="just">
              <a:spcAft>
                <a:spcPts val="600"/>
              </a:spcAft>
              <a:buFont typeface="+mj-lt"/>
              <a:buAutoNum type="arabicParenR"/>
            </a:pPr>
            <a:r>
              <a:rPr lang="en-US" sz="2200" b="1" i="1" dirty="0" smtClean="0">
                <a:solidFill>
                  <a:srgbClr val="00B050"/>
                </a:solidFill>
                <a:latin typeface="Book Antiqua" pitchFamily="18" charset="0"/>
              </a:rPr>
              <a:t>ChemDraw</a:t>
            </a:r>
            <a:r>
              <a:rPr lang="en-US" sz="2200" dirty="0" smtClean="0">
                <a:solidFill>
                  <a:srgbClr val="00B050"/>
                </a:solidFill>
                <a:latin typeface="Book Antiqua" pitchFamily="18" charset="0"/>
              </a:rPr>
              <a:t> </a:t>
            </a:r>
          </a:p>
          <a:p>
            <a:pPr marL="288000" lvl="1" indent="-288000" algn="just">
              <a:spcAft>
                <a:spcPts val="600"/>
              </a:spcAft>
              <a:buFont typeface="Wingdings" pitchFamily="2" charset="2"/>
              <a:buChar char="ü"/>
            </a:pPr>
            <a:r>
              <a:rPr lang="en-US" sz="2200" dirty="0" smtClean="0">
                <a:solidFill>
                  <a:srgbClr val="000099"/>
                </a:solidFill>
                <a:latin typeface="Book Antiqua" pitchFamily="18" charset="0"/>
              </a:rPr>
              <a:t>ChemDraw is used by hundreds of thousands of scientists around the world to quickly and effectively to draw molecules and reactions for use in documents and electronic lab notebooks.</a:t>
            </a:r>
          </a:p>
          <a:p>
            <a:pPr marL="288000" lvl="1" indent="-288000" algn="just">
              <a:spcAft>
                <a:spcPts val="600"/>
              </a:spcAft>
              <a:buFont typeface="Wingdings" pitchFamily="2" charset="2"/>
              <a:buChar char="ü"/>
            </a:pPr>
            <a:r>
              <a:rPr lang="en-US" sz="2200" dirty="0" smtClean="0">
                <a:solidFill>
                  <a:srgbClr val="000099"/>
                </a:solidFill>
                <a:latin typeface="Book Antiqua" pitchFamily="18" charset="0"/>
              </a:rPr>
              <a:t>It is also used to search databases, and to generate accurate names from structures and to predict properties and spectra.</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44" y="928670"/>
            <a:ext cx="8786874" cy="5724644"/>
          </a:xfrm>
          <a:prstGeom prst="rect">
            <a:avLst/>
          </a:prstGeom>
        </p:spPr>
        <p:txBody>
          <a:bodyPr wrap="square">
            <a:spAutoFit/>
          </a:bodyPr>
          <a:lstStyle/>
          <a:p>
            <a:pPr marL="360000" lvl="1" indent="-360000" algn="just">
              <a:spcAft>
                <a:spcPts val="600"/>
              </a:spcAft>
              <a:buFont typeface="+mj-lt"/>
              <a:buAutoNum type="arabicParenR" startAt="2"/>
            </a:pPr>
            <a:r>
              <a:rPr lang="en-US" sz="2400" b="1" i="1" dirty="0" smtClean="0">
                <a:solidFill>
                  <a:srgbClr val="00B050"/>
                </a:solidFill>
                <a:latin typeface="Book Antiqua" pitchFamily="18" charset="0"/>
              </a:rPr>
              <a:t>ChemDraw Excel </a:t>
            </a:r>
          </a:p>
          <a:p>
            <a:pPr marL="360000" lvl="1" indent="-360000" algn="just">
              <a:spcAft>
                <a:spcPts val="600"/>
              </a:spcAft>
              <a:buFont typeface="Wingdings" pitchFamily="2" charset="2"/>
              <a:buChar char="ü"/>
            </a:pPr>
            <a:r>
              <a:rPr lang="en-US" sz="2400" b="1" i="1" dirty="0" smtClean="0">
                <a:solidFill>
                  <a:srgbClr val="000099"/>
                </a:solidFill>
                <a:latin typeface="Book Antiqua" pitchFamily="18" charset="0"/>
              </a:rPr>
              <a:t>ChemDraw Excel </a:t>
            </a:r>
            <a:r>
              <a:rPr lang="en-US" sz="2400" dirty="0" smtClean="0">
                <a:solidFill>
                  <a:srgbClr val="000099"/>
                </a:solidFill>
                <a:latin typeface="Book Antiqua" pitchFamily="18" charset="0"/>
              </a:rPr>
              <a:t>adds chemical intelligence to Excel spreadsheets so that chemists can use Excel’s analysis, sorting and organization tools to further manipulate.</a:t>
            </a:r>
          </a:p>
          <a:p>
            <a:pPr marL="360000" lvl="1" indent="-360000" algn="just">
              <a:spcAft>
                <a:spcPts val="600"/>
              </a:spcAft>
              <a:buFont typeface="Wingdings" pitchFamily="2" charset="2"/>
              <a:buChar char="ü"/>
            </a:pPr>
            <a:r>
              <a:rPr lang="en-US" sz="2400" dirty="0" smtClean="0">
                <a:solidFill>
                  <a:srgbClr val="000099"/>
                </a:solidFill>
                <a:latin typeface="Book Antiqua" pitchFamily="18" charset="0"/>
              </a:rPr>
              <a:t>The enrich sets of compounds and data and explore structure-activity relationships</a:t>
            </a:r>
          </a:p>
          <a:p>
            <a:pPr lvl="1" indent="-457200" algn="just">
              <a:spcAft>
                <a:spcPts val="600"/>
              </a:spcAft>
              <a:buFont typeface="+mj-lt"/>
              <a:buAutoNum type="arabicParenR" startAt="3"/>
            </a:pPr>
            <a:r>
              <a:rPr lang="en-US" sz="2400" b="1" i="1" dirty="0" smtClean="0">
                <a:solidFill>
                  <a:srgbClr val="00B050"/>
                </a:solidFill>
                <a:latin typeface="Book Antiqua" pitchFamily="18" charset="0"/>
              </a:rPr>
              <a:t>Chem3D</a:t>
            </a:r>
            <a:r>
              <a:rPr lang="en-US" sz="2000" dirty="0" smtClean="0">
                <a:latin typeface="Book Antiqua" pitchFamily="18" charset="0"/>
              </a:rPr>
              <a:t> </a:t>
            </a:r>
          </a:p>
          <a:p>
            <a:pPr marL="360000" lvl="1" indent="-360000" algn="just">
              <a:spcAft>
                <a:spcPts val="600"/>
              </a:spcAft>
              <a:buFont typeface="Wingdings" pitchFamily="2" charset="2"/>
              <a:buChar char="ü"/>
            </a:pPr>
            <a:r>
              <a:rPr lang="en-US" sz="2400" dirty="0" smtClean="0">
                <a:solidFill>
                  <a:srgbClr val="000099"/>
                </a:solidFill>
                <a:latin typeface="Book Antiqua" pitchFamily="18" charset="0"/>
              </a:rPr>
              <a:t>Chem3D generates 3D models so that chemists can view their compounds in three dimensions to assess shape and properties to maximize activity or specificity.</a:t>
            </a:r>
          </a:p>
          <a:p>
            <a:pPr lvl="1" indent="-457200" algn="just">
              <a:spcAft>
                <a:spcPts val="600"/>
              </a:spcAft>
              <a:buFont typeface="+mj-lt"/>
              <a:buAutoNum type="arabicParenR" startAt="4"/>
            </a:pPr>
            <a:r>
              <a:rPr lang="en-US" sz="2400" b="1" i="1" dirty="0" smtClean="0">
                <a:solidFill>
                  <a:srgbClr val="00B050"/>
                </a:solidFill>
                <a:latin typeface="Book Antiqua" pitchFamily="18" charset="0"/>
              </a:rPr>
              <a:t>ChemFinder </a:t>
            </a:r>
          </a:p>
          <a:p>
            <a:pPr lvl="1" indent="-457200" algn="just">
              <a:spcAft>
                <a:spcPts val="600"/>
              </a:spcAft>
              <a:buFont typeface="Wingdings" pitchFamily="2" charset="2"/>
              <a:buChar char="ü"/>
            </a:pPr>
            <a:r>
              <a:rPr lang="en-US" sz="2400" dirty="0" smtClean="0">
                <a:solidFill>
                  <a:srgbClr val="000099"/>
                </a:solidFill>
                <a:latin typeface="Book Antiqua" pitchFamily="18" charset="0"/>
              </a:rPr>
              <a:t>ChemFinder is a chemically-intelligent personal database system that scientists use to organize their compounds and to search for and correlate structures with properties.</a:t>
            </a:r>
          </a:p>
        </p:txBody>
      </p:sp>
      <p:sp>
        <p:nvSpPr>
          <p:cNvPr id="5" name="Line 3"/>
          <p:cNvSpPr>
            <a:spLocks noChangeShapeType="1"/>
          </p:cNvSpPr>
          <p:nvPr/>
        </p:nvSpPr>
        <p:spPr bwMode="auto">
          <a:xfrm>
            <a:off x="152400" y="785794"/>
            <a:ext cx="8863012" cy="0"/>
          </a:xfrm>
          <a:prstGeom prst="line">
            <a:avLst/>
          </a:prstGeom>
          <a:noFill/>
          <a:ln w="57150" cmpd="thickThin">
            <a:solidFill>
              <a:srgbClr val="FF0000"/>
            </a:solidFill>
            <a:round/>
            <a:headEnd/>
            <a:tailEnd/>
          </a:ln>
        </p:spPr>
        <p:txBody>
          <a:bodyPr wrap="none" anchor="ctr"/>
          <a:lstStyle/>
          <a:p>
            <a:endParaRPr lang="en-US" dirty="0"/>
          </a:p>
        </p:txBody>
      </p:sp>
      <p:sp>
        <p:nvSpPr>
          <p:cNvPr id="6" name="Rectangle 5"/>
          <p:cNvSpPr/>
          <p:nvPr/>
        </p:nvSpPr>
        <p:spPr>
          <a:xfrm>
            <a:off x="285720" y="142852"/>
            <a:ext cx="8429684" cy="523220"/>
          </a:xfrm>
          <a:prstGeom prst="rect">
            <a:avLst/>
          </a:prstGeom>
        </p:spPr>
        <p:txBody>
          <a:bodyPr wrap="square">
            <a:spAutoFit/>
          </a:bodyPr>
          <a:lstStyle/>
          <a:p>
            <a:pPr algn="ctr"/>
            <a:r>
              <a:rPr lang="en-US" sz="2800" b="1" dirty="0" smtClean="0">
                <a:solidFill>
                  <a:srgbClr val="00B050"/>
                </a:solidFill>
                <a:latin typeface="Garamond" pitchFamily="18" charset="0"/>
              </a:rPr>
              <a:t>CHEMOFFICE</a:t>
            </a:r>
            <a:endParaRPr lang="en-US" sz="2800" b="1" dirty="0">
              <a:solidFill>
                <a:srgbClr val="00B050"/>
              </a:solidFill>
              <a:latin typeface="Garamond"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76" y="857232"/>
            <a:ext cx="4286248" cy="3554819"/>
          </a:xfrm>
          <a:prstGeom prst="rect">
            <a:avLst/>
          </a:prstGeom>
        </p:spPr>
        <p:txBody>
          <a:bodyPr wrap="square">
            <a:spAutoFit/>
          </a:bodyPr>
          <a:lstStyle/>
          <a:p>
            <a:pPr algn="just">
              <a:spcAft>
                <a:spcPts val="600"/>
              </a:spcAft>
            </a:pPr>
            <a:r>
              <a:rPr lang="en-US" sz="2200" b="1" i="1" dirty="0" smtClean="0">
                <a:solidFill>
                  <a:srgbClr val="C00000"/>
                </a:solidFill>
                <a:latin typeface="Book Antiqua" pitchFamily="18" charset="0"/>
              </a:rPr>
              <a:t>What is ImageJ?</a:t>
            </a:r>
          </a:p>
          <a:p>
            <a:pPr algn="just">
              <a:buFont typeface="Wingdings" pitchFamily="2" charset="2"/>
              <a:buChar char="ü"/>
            </a:pPr>
            <a:r>
              <a:rPr lang="en-US" sz="2200" b="1" i="1" dirty="0" smtClean="0">
                <a:solidFill>
                  <a:srgbClr val="000099"/>
                </a:solidFill>
                <a:latin typeface="Book Antiqua" pitchFamily="18" charset="0"/>
              </a:rPr>
              <a:t>ImageJ</a:t>
            </a:r>
            <a:r>
              <a:rPr lang="en-US" sz="2200" b="1" dirty="0" smtClean="0">
                <a:solidFill>
                  <a:srgbClr val="000099"/>
                </a:solidFill>
                <a:latin typeface="Book Antiqua" pitchFamily="18" charset="0"/>
              </a:rPr>
              <a:t> </a:t>
            </a:r>
            <a:r>
              <a:rPr lang="en-US" sz="2200" dirty="0" smtClean="0">
                <a:solidFill>
                  <a:srgbClr val="000099"/>
                </a:solidFill>
                <a:latin typeface="Book Antiqua" pitchFamily="18" charset="0"/>
              </a:rPr>
              <a:t> is a Java-based image processing program.</a:t>
            </a:r>
            <a:endParaRPr lang="en-US" sz="2200" dirty="0" smtClean="0">
              <a:latin typeface="Book Antiqua" pitchFamily="18" charset="0"/>
            </a:endParaRPr>
          </a:p>
          <a:p>
            <a:pPr algn="just"/>
            <a:r>
              <a:rPr lang="en-US" sz="2200" b="1" i="1" dirty="0" smtClean="0">
                <a:solidFill>
                  <a:srgbClr val="C00000"/>
                </a:solidFill>
                <a:latin typeface="Book Antiqua" pitchFamily="18" charset="0"/>
              </a:rPr>
              <a:t>Applications:</a:t>
            </a:r>
          </a:p>
          <a:p>
            <a:pPr marL="360000" indent="-360000" algn="just">
              <a:spcAft>
                <a:spcPts val="600"/>
              </a:spcAft>
              <a:buFont typeface="Wingdings" pitchFamily="2" charset="2"/>
              <a:buChar char="ü"/>
            </a:pPr>
            <a:r>
              <a:rPr lang="en-US" sz="2200" dirty="0" smtClean="0">
                <a:latin typeface="Book Antiqua" pitchFamily="18" charset="0"/>
              </a:rPr>
              <a:t> </a:t>
            </a:r>
            <a:r>
              <a:rPr lang="en-US" sz="2200" dirty="0" smtClean="0">
                <a:solidFill>
                  <a:srgbClr val="000099"/>
                </a:solidFill>
                <a:latin typeface="Book Antiqua" pitchFamily="18" charset="0"/>
              </a:rPr>
              <a:t>ImageJ </a:t>
            </a:r>
            <a:r>
              <a:rPr lang="en-US" sz="2200" dirty="0">
                <a:solidFill>
                  <a:srgbClr val="000099"/>
                </a:solidFill>
                <a:latin typeface="Book Antiqua" pitchFamily="18" charset="0"/>
              </a:rPr>
              <a:t>can display, edit, analyze, process, save, and print 8-bit color and grayscale, 16-bit </a:t>
            </a:r>
            <a:r>
              <a:rPr lang="en-US" sz="2200" dirty="0" smtClean="0">
                <a:solidFill>
                  <a:srgbClr val="000099"/>
                </a:solidFill>
                <a:latin typeface="Book Antiqua" pitchFamily="18" charset="0"/>
              </a:rPr>
              <a:t>integer</a:t>
            </a:r>
            <a:r>
              <a:rPr lang="en-US" sz="2200" dirty="0">
                <a:solidFill>
                  <a:srgbClr val="000099"/>
                </a:solidFill>
                <a:latin typeface="Book Antiqua" pitchFamily="18" charset="0"/>
              </a:rPr>
              <a:t>,</a:t>
            </a:r>
            <a:r>
              <a:rPr lang="en-US" sz="2200" dirty="0" smtClean="0">
                <a:solidFill>
                  <a:srgbClr val="000099"/>
                </a:solidFill>
                <a:latin typeface="Book Antiqua" pitchFamily="18" charset="0"/>
              </a:rPr>
              <a:t> </a:t>
            </a:r>
            <a:r>
              <a:rPr lang="en-US" sz="2200" dirty="0">
                <a:solidFill>
                  <a:srgbClr val="000099"/>
                </a:solidFill>
                <a:latin typeface="Book Antiqua" pitchFamily="18" charset="0"/>
              </a:rPr>
              <a:t>and 32-bit floating </a:t>
            </a:r>
            <a:r>
              <a:rPr lang="en-US" sz="2200" dirty="0" smtClean="0">
                <a:solidFill>
                  <a:srgbClr val="000099"/>
                </a:solidFill>
                <a:latin typeface="Book Antiqua" pitchFamily="18" charset="0"/>
              </a:rPr>
              <a:t>point</a:t>
            </a:r>
            <a:r>
              <a:rPr lang="en-US" sz="2200" dirty="0">
                <a:solidFill>
                  <a:srgbClr val="000099"/>
                </a:solidFill>
                <a:latin typeface="Book Antiqua" pitchFamily="18" charset="0"/>
              </a:rPr>
              <a:t> </a:t>
            </a:r>
            <a:r>
              <a:rPr lang="en-US" sz="2200" dirty="0" smtClean="0">
                <a:solidFill>
                  <a:srgbClr val="000099"/>
                </a:solidFill>
                <a:latin typeface="Book Antiqua" pitchFamily="18" charset="0"/>
              </a:rPr>
              <a:t>images</a:t>
            </a:r>
            <a:r>
              <a:rPr lang="en-US" sz="2200" dirty="0">
                <a:solidFill>
                  <a:srgbClr val="000099"/>
                </a:solidFill>
                <a:latin typeface="Book Antiqua" pitchFamily="18" charset="0"/>
              </a:rPr>
              <a:t>. </a:t>
            </a:r>
            <a:endParaRPr lang="en-US" sz="2200" dirty="0" smtClean="0">
              <a:solidFill>
                <a:srgbClr val="000099"/>
              </a:solidFill>
              <a:latin typeface="Book Antiqua" pitchFamily="18" charset="0"/>
            </a:endParaRPr>
          </a:p>
        </p:txBody>
      </p:sp>
      <p:sp>
        <p:nvSpPr>
          <p:cNvPr id="5" name="Rectangle 4"/>
          <p:cNvSpPr/>
          <p:nvPr/>
        </p:nvSpPr>
        <p:spPr>
          <a:xfrm>
            <a:off x="285720" y="71414"/>
            <a:ext cx="8501122" cy="584775"/>
          </a:xfrm>
          <a:prstGeom prst="rect">
            <a:avLst/>
          </a:prstGeom>
        </p:spPr>
        <p:txBody>
          <a:bodyPr wrap="square">
            <a:spAutoFit/>
          </a:bodyPr>
          <a:lstStyle/>
          <a:p>
            <a:pPr algn="ctr"/>
            <a:r>
              <a:rPr lang="en-US" sz="3200" b="1" dirty="0" smtClean="0">
                <a:solidFill>
                  <a:srgbClr val="C00000"/>
                </a:solidFill>
                <a:latin typeface="Garamond" pitchFamily="18" charset="0"/>
              </a:rPr>
              <a:t>ImageJ</a:t>
            </a:r>
            <a:endParaRPr lang="en-IN" sz="3200" dirty="0">
              <a:solidFill>
                <a:srgbClr val="C00000"/>
              </a:solidFill>
              <a:latin typeface="Garamond" pitchFamily="18" charset="0"/>
            </a:endParaRPr>
          </a:p>
        </p:txBody>
      </p:sp>
      <p:sp>
        <p:nvSpPr>
          <p:cNvPr id="6" name="Line 3"/>
          <p:cNvSpPr>
            <a:spLocks noChangeShapeType="1"/>
          </p:cNvSpPr>
          <p:nvPr/>
        </p:nvSpPr>
        <p:spPr bwMode="auto">
          <a:xfrm>
            <a:off x="152400" y="785794"/>
            <a:ext cx="8863012" cy="0"/>
          </a:xfrm>
          <a:prstGeom prst="line">
            <a:avLst/>
          </a:prstGeom>
          <a:noFill/>
          <a:ln w="57150" cmpd="thickThin">
            <a:solidFill>
              <a:srgbClr val="FF0000"/>
            </a:solidFill>
            <a:round/>
            <a:headEnd/>
            <a:tailEnd/>
          </a:ln>
        </p:spPr>
        <p:txBody>
          <a:bodyPr wrap="none" anchor="ctr"/>
          <a:lstStyle/>
          <a:p>
            <a:endParaRPr lang="en-US" dirty="0"/>
          </a:p>
        </p:txBody>
      </p:sp>
      <p:pic>
        <p:nvPicPr>
          <p:cNvPr id="7" name="Picture 2" descr="C:\Users\admin\Downloads\ImageJScreenshot.png"/>
          <p:cNvPicPr>
            <a:picLocks noChangeAspect="1" noChangeArrowheads="1"/>
          </p:cNvPicPr>
          <p:nvPr/>
        </p:nvPicPr>
        <p:blipFill>
          <a:blip r:embed="rId2"/>
          <a:srcRect/>
          <a:stretch>
            <a:fillRect/>
          </a:stretch>
        </p:blipFill>
        <p:spPr bwMode="auto">
          <a:xfrm>
            <a:off x="4643438" y="857232"/>
            <a:ext cx="4314820" cy="3381741"/>
          </a:xfrm>
          <a:prstGeom prst="rect">
            <a:avLst/>
          </a:prstGeom>
          <a:noFill/>
        </p:spPr>
      </p:pic>
      <p:sp>
        <p:nvSpPr>
          <p:cNvPr id="8" name="Rectangle 7"/>
          <p:cNvSpPr/>
          <p:nvPr/>
        </p:nvSpPr>
        <p:spPr>
          <a:xfrm>
            <a:off x="142844" y="4429132"/>
            <a:ext cx="8715436" cy="2200602"/>
          </a:xfrm>
          <a:prstGeom prst="rect">
            <a:avLst/>
          </a:prstGeom>
        </p:spPr>
        <p:txBody>
          <a:bodyPr wrap="square">
            <a:spAutoFit/>
          </a:bodyPr>
          <a:lstStyle/>
          <a:p>
            <a:pPr marL="360000" indent="-360000" algn="just">
              <a:spcAft>
                <a:spcPts val="600"/>
              </a:spcAft>
              <a:buFont typeface="Wingdings" pitchFamily="2" charset="2"/>
              <a:buChar char="ü"/>
            </a:pPr>
            <a:r>
              <a:rPr lang="en-US" sz="2200" dirty="0" smtClean="0">
                <a:solidFill>
                  <a:srgbClr val="000099"/>
                </a:solidFill>
                <a:latin typeface="Book Antiqua" pitchFamily="18" charset="0"/>
              </a:rPr>
              <a:t>It can read many image file formats, including TIFF, PNG, GIF, JPEG, BMP, DICOM, and FITS, as well as raw formats. </a:t>
            </a:r>
          </a:p>
          <a:p>
            <a:pPr marL="360000" indent="-360000" algn="just">
              <a:spcAft>
                <a:spcPts val="600"/>
              </a:spcAft>
              <a:buFont typeface="Wingdings" pitchFamily="2" charset="2"/>
              <a:buChar char="ü"/>
            </a:pPr>
            <a:r>
              <a:rPr lang="en-US" sz="2200" dirty="0" smtClean="0">
                <a:solidFill>
                  <a:srgbClr val="000099"/>
                </a:solidFill>
                <a:latin typeface="Book Antiqua" pitchFamily="18" charset="0"/>
              </a:rPr>
              <a:t>ImageJ supports image </a:t>
            </a:r>
            <a:r>
              <a:rPr lang="en-US" sz="2200" i="1" dirty="0" smtClean="0">
                <a:solidFill>
                  <a:srgbClr val="000099"/>
                </a:solidFill>
                <a:latin typeface="Book Antiqua" pitchFamily="18" charset="0"/>
              </a:rPr>
              <a:t>stacks</a:t>
            </a:r>
            <a:r>
              <a:rPr lang="en-US" sz="2200" dirty="0" smtClean="0">
                <a:solidFill>
                  <a:srgbClr val="000099"/>
                </a:solidFill>
                <a:latin typeface="Book Antiqua" pitchFamily="18" charset="0"/>
              </a:rPr>
              <a:t>, a series of images that share a single window, and it is multithreaded, so time-consuming operations can be performed in parallel on multi-CPU hardware. </a:t>
            </a:r>
            <a:endParaRPr lang="en-US" sz="2200" dirty="0">
              <a:solidFill>
                <a:srgbClr val="000099"/>
              </a:solidFill>
              <a:latin typeface="Book Antiqua"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TotalTime>
  <Words>5159</Words>
  <Application>Microsoft Office PowerPoint</Application>
  <PresentationFormat>On-screen Show (4:3)</PresentationFormat>
  <Paragraphs>592</Paragraphs>
  <Slides>106</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08" baseType="lpstr">
      <vt:lpstr>Office Theme</vt:lpstr>
      <vt:lpstr>Equation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Origin (Data Analysis Software)</vt:lpstr>
      <vt:lpstr>Origin (Data Analysis Software)</vt:lpstr>
      <vt:lpstr>Origin (Data Analysis Software)</vt:lpstr>
      <vt:lpstr>Molecular Docking</vt:lpstr>
      <vt:lpstr>Molecular Docking</vt:lpstr>
      <vt:lpstr>Slide 106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Swapan Kumar Das</dc:creator>
  <cp:lastModifiedBy>Swapan Kumar Das</cp:lastModifiedBy>
  <cp:revision>46</cp:revision>
  <dcterms:created xsi:type="dcterms:W3CDTF">2022-05-16T03:41:16Z</dcterms:created>
  <dcterms:modified xsi:type="dcterms:W3CDTF">2023-05-28T16:57:37Z</dcterms:modified>
</cp:coreProperties>
</file>